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6" r:id="rId1"/>
  </p:sldMasterIdLst>
  <p:notesMasterIdLst>
    <p:notesMasterId r:id="rId27"/>
  </p:notesMasterIdLst>
  <p:handoutMasterIdLst>
    <p:handoutMasterId r:id="rId28"/>
  </p:handoutMasterIdLst>
  <p:sldIdLst>
    <p:sldId id="633" r:id="rId2"/>
    <p:sldId id="646" r:id="rId3"/>
    <p:sldId id="634" r:id="rId4"/>
    <p:sldId id="647" r:id="rId5"/>
    <p:sldId id="649" r:id="rId6"/>
    <p:sldId id="636" r:id="rId7"/>
    <p:sldId id="648" r:id="rId8"/>
    <p:sldId id="638" r:id="rId9"/>
    <p:sldId id="650" r:id="rId10"/>
    <p:sldId id="651" r:id="rId11"/>
    <p:sldId id="652" r:id="rId12"/>
    <p:sldId id="653" r:id="rId13"/>
    <p:sldId id="654" r:id="rId14"/>
    <p:sldId id="639" r:id="rId15"/>
    <p:sldId id="656" r:id="rId16"/>
    <p:sldId id="655" r:id="rId17"/>
    <p:sldId id="658" r:id="rId18"/>
    <p:sldId id="659" r:id="rId19"/>
    <p:sldId id="657" r:id="rId20"/>
    <p:sldId id="642" r:id="rId21"/>
    <p:sldId id="643" r:id="rId22"/>
    <p:sldId id="644" r:id="rId23"/>
    <p:sldId id="660" r:id="rId24"/>
    <p:sldId id="661" r:id="rId25"/>
    <p:sldId id="662" r:id="rId26"/>
  </p:sldIdLst>
  <p:sldSz cx="9144000" cy="6858000" type="screen4x3"/>
  <p:notesSz cx="6858000" cy="9144000"/>
  <p:defaultTextStyle>
    <a:defPPr>
      <a:defRPr lang="zh-CN"/>
    </a:defPPr>
    <a:lvl1pPr algn="l" rtl="0" fontAlgn="base">
      <a:spcBef>
        <a:spcPct val="0"/>
      </a:spcBef>
      <a:spcAft>
        <a:spcPct val="0"/>
      </a:spcAft>
      <a:defRPr sz="3200" kern="1200">
        <a:solidFill>
          <a:srgbClr val="000000"/>
        </a:solidFill>
        <a:latin typeface="Arial" charset="0"/>
        <a:ea typeface="Adobe 繁黑體 Std B" pitchFamily="34" charset="-128"/>
        <a:cs typeface="+mn-cs"/>
      </a:defRPr>
    </a:lvl1pPr>
    <a:lvl2pPr marL="457200" algn="l" rtl="0" fontAlgn="base">
      <a:spcBef>
        <a:spcPct val="0"/>
      </a:spcBef>
      <a:spcAft>
        <a:spcPct val="0"/>
      </a:spcAft>
      <a:defRPr sz="3200" kern="1200">
        <a:solidFill>
          <a:srgbClr val="000000"/>
        </a:solidFill>
        <a:latin typeface="Arial" charset="0"/>
        <a:ea typeface="Adobe 繁黑體 Std B" pitchFamily="34" charset="-128"/>
        <a:cs typeface="+mn-cs"/>
      </a:defRPr>
    </a:lvl2pPr>
    <a:lvl3pPr marL="914400" algn="l" rtl="0" fontAlgn="base">
      <a:spcBef>
        <a:spcPct val="0"/>
      </a:spcBef>
      <a:spcAft>
        <a:spcPct val="0"/>
      </a:spcAft>
      <a:defRPr sz="3200" kern="1200">
        <a:solidFill>
          <a:srgbClr val="000000"/>
        </a:solidFill>
        <a:latin typeface="Arial" charset="0"/>
        <a:ea typeface="Adobe 繁黑體 Std B" pitchFamily="34" charset="-128"/>
        <a:cs typeface="+mn-cs"/>
      </a:defRPr>
    </a:lvl3pPr>
    <a:lvl4pPr marL="1371600" algn="l" rtl="0" fontAlgn="base">
      <a:spcBef>
        <a:spcPct val="0"/>
      </a:spcBef>
      <a:spcAft>
        <a:spcPct val="0"/>
      </a:spcAft>
      <a:defRPr sz="3200" kern="1200">
        <a:solidFill>
          <a:srgbClr val="000000"/>
        </a:solidFill>
        <a:latin typeface="Arial" charset="0"/>
        <a:ea typeface="Adobe 繁黑體 Std B" pitchFamily="34" charset="-128"/>
        <a:cs typeface="+mn-cs"/>
      </a:defRPr>
    </a:lvl4pPr>
    <a:lvl5pPr marL="1828800" algn="l" rtl="0" fontAlgn="base">
      <a:spcBef>
        <a:spcPct val="0"/>
      </a:spcBef>
      <a:spcAft>
        <a:spcPct val="0"/>
      </a:spcAft>
      <a:defRPr sz="3200" kern="1200">
        <a:solidFill>
          <a:srgbClr val="000000"/>
        </a:solidFill>
        <a:latin typeface="Arial" charset="0"/>
        <a:ea typeface="Adobe 繁黑體 Std B" pitchFamily="34" charset="-128"/>
        <a:cs typeface="+mn-cs"/>
      </a:defRPr>
    </a:lvl5pPr>
    <a:lvl6pPr marL="2286000" algn="l" defTabSz="914400" rtl="0" eaLnBrk="1" latinLnBrk="0" hangingPunct="1">
      <a:defRPr sz="3200" kern="1200">
        <a:solidFill>
          <a:srgbClr val="000000"/>
        </a:solidFill>
        <a:latin typeface="Arial" charset="0"/>
        <a:ea typeface="Adobe 繁黑體 Std B" pitchFamily="34" charset="-128"/>
        <a:cs typeface="+mn-cs"/>
      </a:defRPr>
    </a:lvl6pPr>
    <a:lvl7pPr marL="2743200" algn="l" defTabSz="914400" rtl="0" eaLnBrk="1" latinLnBrk="0" hangingPunct="1">
      <a:defRPr sz="3200" kern="1200">
        <a:solidFill>
          <a:srgbClr val="000000"/>
        </a:solidFill>
        <a:latin typeface="Arial" charset="0"/>
        <a:ea typeface="Adobe 繁黑體 Std B" pitchFamily="34" charset="-128"/>
        <a:cs typeface="+mn-cs"/>
      </a:defRPr>
    </a:lvl7pPr>
    <a:lvl8pPr marL="3200400" algn="l" defTabSz="914400" rtl="0" eaLnBrk="1" latinLnBrk="0" hangingPunct="1">
      <a:defRPr sz="3200" kern="1200">
        <a:solidFill>
          <a:srgbClr val="000000"/>
        </a:solidFill>
        <a:latin typeface="Arial" charset="0"/>
        <a:ea typeface="Adobe 繁黑體 Std B" pitchFamily="34" charset="-128"/>
        <a:cs typeface="+mn-cs"/>
      </a:defRPr>
    </a:lvl8pPr>
    <a:lvl9pPr marL="3657600" algn="l" defTabSz="914400" rtl="0" eaLnBrk="1" latinLnBrk="0" hangingPunct="1">
      <a:defRPr sz="3200" kern="1200">
        <a:solidFill>
          <a:srgbClr val="000000"/>
        </a:solidFill>
        <a:latin typeface="Arial" charset="0"/>
        <a:ea typeface="Adobe 繁黑體 Std B"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0000CC"/>
    <a:srgbClr val="0066FF"/>
    <a:srgbClr val="77B5F9"/>
    <a:srgbClr val="F66F0A"/>
    <a:srgbClr val="FF00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1" autoAdjust="0"/>
    <p:restoredTop sz="91111" autoAdjust="0"/>
  </p:normalViewPr>
  <p:slideViewPr>
    <p:cSldViewPr>
      <p:cViewPr>
        <p:scale>
          <a:sx n="45" d="100"/>
          <a:sy n="45" d="100"/>
        </p:scale>
        <p:origin x="-2406" y="-1062"/>
      </p:cViewPr>
      <p:guideLst>
        <p:guide orient="horz" pos="2160"/>
        <p:guide pos="2880"/>
      </p:guideLst>
    </p:cSldViewPr>
  </p:slideViewPr>
  <p:outlineViewPr>
    <p:cViewPr>
      <p:scale>
        <a:sx n="33" d="100"/>
        <a:sy n="33" d="100"/>
      </p:scale>
      <p:origin x="0" y="22230"/>
    </p:cViewPr>
  </p:outlineViewPr>
  <p:notesTextViewPr>
    <p:cViewPr>
      <p:scale>
        <a:sx n="100" d="100"/>
        <a:sy n="100" d="100"/>
      </p:scale>
      <p:origin x="0" y="0"/>
    </p:cViewPr>
  </p:notesTextViewPr>
  <p:notesViewPr>
    <p:cSldViewPr>
      <p:cViewPr varScale="1">
        <p:scale>
          <a:sx n="64" d="100"/>
          <a:sy n="64" d="100"/>
        </p:scale>
        <p:origin x="-20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250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571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1602" b="13594"/>
          <a:stretch/>
        </p:blipFill>
        <p:spPr bwMode="auto">
          <a:xfrm>
            <a:off x="14064" y="35922"/>
            <a:ext cx="9144000" cy="74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documents and settings\lxh\application data\360se6\User Data\temp\t014582841a73065080.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586" t="10389" r="9193" b="8947"/>
          <a:stretch/>
        </p:blipFill>
        <p:spPr bwMode="auto">
          <a:xfrm>
            <a:off x="3491880" y="0"/>
            <a:ext cx="1391365" cy="653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4116444"/>
      </p:ext>
    </p:extLst>
  </p:cSld>
  <p:clrMapOvr>
    <a:masterClrMapping/>
  </p:clrMapOvr>
  <p:transition spd="med">
    <p:wedge/>
    <p:sndAc>
      <p:stSnd>
        <p:snd r:embed="rId1" name="chimes.wav"/>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pic>
        <p:nvPicPr>
          <p:cNvPr id="15"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1602" b="13594"/>
          <a:stretch/>
        </p:blipFill>
        <p:spPr bwMode="auto">
          <a:xfrm>
            <a:off x="23213" y="202056"/>
            <a:ext cx="9144000" cy="74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userDrawn="1"/>
        </p:nvSpPr>
        <p:spPr bwMode="auto">
          <a:xfrm>
            <a:off x="4485109" y="67995"/>
            <a:ext cx="374923" cy="50444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rgbClr val="000000"/>
              </a:solidFill>
              <a:effectLst/>
              <a:latin typeface="Arial" pitchFamily="34" charset="0"/>
              <a:ea typeface="Adobe 繁黑體 Std B" pitchFamily="34" charset="-128"/>
            </a:endParaRPr>
          </a:p>
        </p:txBody>
      </p:sp>
      <p:sp>
        <p:nvSpPr>
          <p:cNvPr id="23" name="TextBox 22"/>
          <p:cNvSpPr txBox="1"/>
          <p:nvPr userDrawn="1"/>
        </p:nvSpPr>
        <p:spPr>
          <a:xfrm>
            <a:off x="6496508" y="6365359"/>
            <a:ext cx="3600400" cy="400110"/>
          </a:xfrm>
          <a:prstGeom prst="rect">
            <a:avLst/>
          </a:prstGeom>
          <a:noFill/>
        </p:spPr>
        <p:txBody>
          <a:bodyPr wrap="square" rtlCol="0">
            <a:spAutoFit/>
          </a:bodyPr>
          <a:lstStyle/>
          <a:p>
            <a:r>
              <a:rPr lang="zh-CN" altLang="en-US" sz="2000" b="1" dirty="0" smtClean="0">
                <a:solidFill>
                  <a:srgbClr val="0000CC"/>
                </a:solidFill>
                <a:latin typeface="+mn-ea"/>
                <a:ea typeface="+mn-ea"/>
              </a:rPr>
              <a:t>计算机应用基础</a:t>
            </a:r>
            <a:endParaRPr lang="zh-CN" altLang="en-US" sz="2000" b="1" dirty="0">
              <a:solidFill>
                <a:srgbClr val="0000CC"/>
              </a:solidFill>
              <a:latin typeface="+mn-ea"/>
              <a:ea typeface="+mn-ea"/>
            </a:endParaRPr>
          </a:p>
        </p:txBody>
      </p:sp>
      <p:cxnSp>
        <p:nvCxnSpPr>
          <p:cNvPr id="9" name="直接连接符 8"/>
          <p:cNvCxnSpPr/>
          <p:nvPr userDrawn="1"/>
        </p:nvCxnSpPr>
        <p:spPr>
          <a:xfrm>
            <a:off x="4576234" y="6326218"/>
            <a:ext cx="4388254" cy="39141"/>
          </a:xfrm>
          <a:prstGeom prst="line">
            <a:avLst/>
          </a:prstGeom>
          <a:ln w="34925">
            <a:solidFill>
              <a:srgbClr val="0066F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23" r:id="rId1"/>
    <p:sldLayoutId id="2147484137" r:id="rId2"/>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Rot="1" noChangeArrowheads="1"/>
          </p:cNvSpPr>
          <p:nvPr/>
        </p:nvSpPr>
        <p:spPr bwMode="auto">
          <a:xfrm>
            <a:off x="396875" y="765175"/>
            <a:ext cx="64801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a:solidFill>
                  <a:schemeClr val="tx2"/>
                </a:solidFill>
                <a:latin typeface="华文新魏" pitchFamily="2" charset="-122"/>
              </a:rPr>
              <a:t>4.2.5 Word </a:t>
            </a:r>
            <a:r>
              <a:rPr lang="zh-CN" altLang="en-US" sz="4000" b="1" dirty="0">
                <a:solidFill>
                  <a:schemeClr val="tx2"/>
                </a:solidFill>
                <a:latin typeface="华文新魏" pitchFamily="2" charset="-122"/>
              </a:rPr>
              <a:t>文档的高级操作</a:t>
            </a:r>
          </a:p>
        </p:txBody>
      </p:sp>
      <p:sp>
        <p:nvSpPr>
          <p:cNvPr id="4" name="Rectangle 3"/>
          <p:cNvSpPr>
            <a:spLocks noRot="1" noChangeArrowheads="1"/>
          </p:cNvSpPr>
          <p:nvPr/>
        </p:nvSpPr>
        <p:spPr bwMode="auto">
          <a:xfrm>
            <a:off x="562493" y="2420888"/>
            <a:ext cx="8135938"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en-US" altLang="zh-CN" sz="3200" dirty="0">
                <a:latin typeface="宋体" panose="02010600030101010101" pitchFamily="2" charset="-122"/>
                <a:ea typeface="宋体" panose="02010600030101010101" pitchFamily="2" charset="-122"/>
                <a:cs typeface="Times New Roman" pitchFamily="18" charset="0"/>
              </a:rPr>
              <a:t>    </a:t>
            </a:r>
            <a:r>
              <a:rPr lang="zh-CN" altLang="en-US" sz="3600" dirty="0" smtClean="0">
                <a:latin typeface="宋体" panose="02010600030101010101" pitchFamily="2" charset="-122"/>
                <a:ea typeface="宋体" panose="02010600030101010101" pitchFamily="2" charset="-122"/>
                <a:cs typeface="Times New Roman" pitchFamily="18" charset="0"/>
              </a:rPr>
              <a:t>为了提高排版效率，</a:t>
            </a:r>
            <a:r>
              <a:rPr lang="en-US" altLang="zh-CN" sz="3600" dirty="0" smtClean="0">
                <a:latin typeface="宋体" panose="02010600030101010101" pitchFamily="2" charset="-122"/>
                <a:ea typeface="宋体" panose="02010600030101010101" pitchFamily="2" charset="-122"/>
                <a:cs typeface="Times New Roman" pitchFamily="18" charset="0"/>
              </a:rPr>
              <a:t>word</a:t>
            </a:r>
            <a:r>
              <a:rPr lang="zh-CN" altLang="en-US" sz="3600" dirty="0" smtClean="0">
                <a:latin typeface="宋体" panose="02010600030101010101" pitchFamily="2" charset="-122"/>
                <a:ea typeface="宋体" panose="02010600030101010101" pitchFamily="2" charset="-122"/>
                <a:cs typeface="Times New Roman" pitchFamily="18" charset="0"/>
              </a:rPr>
              <a:t>提供了一些排版功能，包括样式、自动生成目录、邮件合并。</a:t>
            </a:r>
            <a:endParaRPr lang="zh-CN" altLang="en-US" sz="3600" dirty="0">
              <a:latin typeface="宋体" panose="02010600030101010101" pitchFamily="2" charset="-122"/>
              <a:ea typeface="宋体" panose="02010600030101010101" pitchFamily="2" charset="-122"/>
              <a:cs typeface="Times New Roman" pitchFamily="18" charset="0"/>
            </a:endParaRPr>
          </a:p>
        </p:txBody>
      </p:sp>
    </p:spTree>
    <p:extLst>
      <p:ext uri="{BB962C8B-B14F-4D97-AF65-F5344CB8AC3E}">
        <p14:creationId xmlns:p14="http://schemas.microsoft.com/office/powerpoint/2010/main" val="182023565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5742979"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2</a:t>
            </a:r>
            <a:r>
              <a:rPr lang="zh-CN" altLang="en-US" sz="4000" b="1" dirty="0">
                <a:solidFill>
                  <a:schemeClr val="tx1"/>
                </a:solidFill>
                <a:latin typeface="宋体" panose="02010600030101010101" pitchFamily="2" charset="-122"/>
                <a:ea typeface="宋体" panose="02010600030101010101" pitchFamily="2" charset="-122"/>
              </a:rPr>
              <a:t>．使用模板制作文档 </a:t>
            </a:r>
          </a:p>
        </p:txBody>
      </p:sp>
      <p:sp>
        <p:nvSpPr>
          <p:cNvPr id="2" name="矩形 1"/>
          <p:cNvSpPr/>
          <p:nvPr/>
        </p:nvSpPr>
        <p:spPr>
          <a:xfrm>
            <a:off x="467544" y="1813173"/>
            <a:ext cx="6552728" cy="646331"/>
          </a:xfrm>
          <a:prstGeom prst="rect">
            <a:avLst/>
          </a:prstGeom>
        </p:spPr>
        <p:txBody>
          <a:bodyPr wrap="square">
            <a:spAutoFit/>
          </a:bodyPr>
          <a:lstStyle/>
          <a:p>
            <a:r>
              <a:rPr lang="en-US" altLang="zh-CN" sz="3600" dirty="0" smtClean="0"/>
              <a:t>(2)</a:t>
            </a:r>
            <a:r>
              <a:rPr lang="zh-CN" altLang="en-US" sz="3600" dirty="0"/>
              <a:t>创建自己的模板 </a:t>
            </a:r>
          </a:p>
        </p:txBody>
      </p:sp>
      <p:sp>
        <p:nvSpPr>
          <p:cNvPr id="3" name="矩形 2"/>
          <p:cNvSpPr/>
          <p:nvPr/>
        </p:nvSpPr>
        <p:spPr>
          <a:xfrm>
            <a:off x="971600" y="2644170"/>
            <a:ext cx="7560840" cy="1200329"/>
          </a:xfrm>
          <a:prstGeom prst="rect">
            <a:avLst/>
          </a:prstGeom>
        </p:spPr>
        <p:txBody>
          <a:bodyPr wrap="square">
            <a:spAutoFit/>
          </a:bodyPr>
          <a:lstStyle/>
          <a:p>
            <a:r>
              <a:rPr lang="zh-CN" altLang="en-US" dirty="0" smtClean="0"/>
              <a:t>    </a:t>
            </a:r>
            <a:r>
              <a:rPr lang="zh-CN" altLang="en-US" sz="3600" dirty="0" smtClean="0">
                <a:latin typeface="宋体" panose="02010600030101010101" pitchFamily="2" charset="-122"/>
                <a:ea typeface="宋体" panose="02010600030101010101" pitchFamily="2" charset="-122"/>
              </a:rPr>
              <a:t>把编辑好的文档</a:t>
            </a:r>
            <a:r>
              <a:rPr lang="zh-CN" altLang="en-US" sz="3600" dirty="0">
                <a:latin typeface="宋体" panose="02010600030101010101" pitchFamily="2" charset="-122"/>
                <a:ea typeface="宋体" panose="02010600030101010101" pitchFamily="2" charset="-122"/>
              </a:rPr>
              <a:t>另存为“</a:t>
            </a:r>
            <a:r>
              <a:rPr lang="en-US" altLang="zh-CN" sz="3600" dirty="0">
                <a:latin typeface="宋体" panose="02010600030101010101" pitchFamily="2" charset="-122"/>
                <a:ea typeface="宋体" panose="02010600030101010101" pitchFamily="2" charset="-122"/>
              </a:rPr>
              <a:t>Word </a:t>
            </a:r>
            <a:r>
              <a:rPr lang="zh-CN" altLang="en-US" sz="3600" dirty="0">
                <a:latin typeface="宋体" panose="02010600030101010101" pitchFamily="2" charset="-122"/>
                <a:ea typeface="宋体" panose="02010600030101010101" pitchFamily="2" charset="-122"/>
              </a:rPr>
              <a:t>模板</a:t>
            </a:r>
            <a:r>
              <a:rPr lang="en-US" altLang="zh-CN" sz="3600" dirty="0">
                <a:latin typeface="宋体" panose="02010600030101010101" pitchFamily="2" charset="-122"/>
                <a:ea typeface="宋体" panose="02010600030101010101" pitchFamily="2" charset="-122"/>
              </a:rPr>
              <a:t>(*.</a:t>
            </a:r>
            <a:r>
              <a:rPr lang="en-US" altLang="zh-CN" sz="3600" dirty="0" err="1">
                <a:latin typeface="宋体" panose="02010600030101010101" pitchFamily="2" charset="-122"/>
                <a:ea typeface="宋体" panose="02010600030101010101" pitchFamily="2" charset="-122"/>
              </a:rPr>
              <a:t>dotx</a:t>
            </a:r>
            <a:r>
              <a:rPr lang="en-US"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类型文档即可。</a:t>
            </a:r>
          </a:p>
        </p:txBody>
      </p:sp>
    </p:spTree>
    <p:extLst>
      <p:ext uri="{BB962C8B-B14F-4D97-AF65-F5344CB8AC3E}">
        <p14:creationId xmlns:p14="http://schemas.microsoft.com/office/powerpoint/2010/main" val="486860279"/>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fade">
                                      <p:cBhvr>
                                        <p:cTn id="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5742979"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2</a:t>
            </a:r>
            <a:r>
              <a:rPr lang="zh-CN" altLang="en-US" sz="4000" b="1" dirty="0">
                <a:solidFill>
                  <a:schemeClr val="tx1"/>
                </a:solidFill>
                <a:latin typeface="宋体" panose="02010600030101010101" pitchFamily="2" charset="-122"/>
                <a:ea typeface="宋体" panose="02010600030101010101" pitchFamily="2" charset="-122"/>
              </a:rPr>
              <a:t>．使用模板制作文档 </a:t>
            </a:r>
          </a:p>
        </p:txBody>
      </p:sp>
      <p:sp>
        <p:nvSpPr>
          <p:cNvPr id="2" name="矩形 1"/>
          <p:cNvSpPr/>
          <p:nvPr/>
        </p:nvSpPr>
        <p:spPr>
          <a:xfrm>
            <a:off x="467544" y="1813173"/>
            <a:ext cx="6552728" cy="646331"/>
          </a:xfrm>
          <a:prstGeom prst="rect">
            <a:avLst/>
          </a:prstGeom>
        </p:spPr>
        <p:txBody>
          <a:bodyPr wrap="square">
            <a:spAutoFit/>
          </a:bodyPr>
          <a:lstStyle/>
          <a:p>
            <a:r>
              <a:rPr lang="en-US" altLang="zh-CN" sz="3600" dirty="0" smtClean="0"/>
              <a:t>(2)</a:t>
            </a:r>
            <a:r>
              <a:rPr lang="zh-CN" altLang="en-US" sz="3600" dirty="0"/>
              <a:t>创建自己的模板 </a:t>
            </a:r>
          </a:p>
        </p:txBody>
      </p:sp>
      <p:sp>
        <p:nvSpPr>
          <p:cNvPr id="3" name="矩形 2"/>
          <p:cNvSpPr/>
          <p:nvPr/>
        </p:nvSpPr>
        <p:spPr>
          <a:xfrm>
            <a:off x="971600" y="2644170"/>
            <a:ext cx="7560840" cy="1200329"/>
          </a:xfrm>
          <a:prstGeom prst="rect">
            <a:avLst/>
          </a:prstGeom>
        </p:spPr>
        <p:txBody>
          <a:bodyPr wrap="square">
            <a:spAutoFit/>
          </a:bodyPr>
          <a:lstStyle/>
          <a:p>
            <a:r>
              <a:rPr lang="zh-CN" altLang="en-US" dirty="0" smtClean="0"/>
              <a:t>    </a:t>
            </a:r>
            <a:r>
              <a:rPr lang="zh-CN" altLang="en-US" sz="3600" dirty="0" smtClean="0">
                <a:latin typeface="宋体" panose="02010600030101010101" pitchFamily="2" charset="-122"/>
                <a:ea typeface="宋体" panose="02010600030101010101" pitchFamily="2" charset="-122"/>
              </a:rPr>
              <a:t>把编辑好的文档</a:t>
            </a:r>
            <a:r>
              <a:rPr lang="zh-CN" altLang="en-US" sz="3600" dirty="0">
                <a:latin typeface="宋体" panose="02010600030101010101" pitchFamily="2" charset="-122"/>
                <a:ea typeface="宋体" panose="02010600030101010101" pitchFamily="2" charset="-122"/>
              </a:rPr>
              <a:t>另存为“</a:t>
            </a:r>
            <a:r>
              <a:rPr lang="en-US" altLang="zh-CN" sz="3600" dirty="0">
                <a:latin typeface="宋体" panose="02010600030101010101" pitchFamily="2" charset="-122"/>
                <a:ea typeface="宋体" panose="02010600030101010101" pitchFamily="2" charset="-122"/>
              </a:rPr>
              <a:t>Word </a:t>
            </a:r>
            <a:r>
              <a:rPr lang="zh-CN" altLang="en-US" sz="3600" dirty="0">
                <a:latin typeface="宋体" panose="02010600030101010101" pitchFamily="2" charset="-122"/>
                <a:ea typeface="宋体" panose="02010600030101010101" pitchFamily="2" charset="-122"/>
              </a:rPr>
              <a:t>模板</a:t>
            </a:r>
            <a:r>
              <a:rPr lang="en-US" altLang="zh-CN" sz="3600" dirty="0">
                <a:latin typeface="宋体" panose="02010600030101010101" pitchFamily="2" charset="-122"/>
                <a:ea typeface="宋体" panose="02010600030101010101" pitchFamily="2" charset="-122"/>
              </a:rPr>
              <a:t>(*.</a:t>
            </a:r>
            <a:r>
              <a:rPr lang="en-US" altLang="zh-CN" sz="3600" dirty="0" err="1">
                <a:latin typeface="宋体" panose="02010600030101010101" pitchFamily="2" charset="-122"/>
                <a:ea typeface="宋体" panose="02010600030101010101" pitchFamily="2" charset="-122"/>
              </a:rPr>
              <a:t>dotx</a:t>
            </a:r>
            <a:r>
              <a:rPr lang="en-US"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类型文档即可。</a:t>
            </a:r>
          </a:p>
        </p:txBody>
      </p:sp>
    </p:spTree>
    <p:extLst>
      <p:ext uri="{BB962C8B-B14F-4D97-AF65-F5344CB8AC3E}">
        <p14:creationId xmlns:p14="http://schemas.microsoft.com/office/powerpoint/2010/main" val="7501138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fade">
                                      <p:cBhvr>
                                        <p:cTn id="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6912768"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3</a:t>
            </a:r>
            <a:r>
              <a:rPr lang="zh-CN" altLang="en-US" sz="4000" b="1" dirty="0">
                <a:solidFill>
                  <a:schemeClr val="tx1"/>
                </a:solidFill>
                <a:latin typeface="宋体" panose="02010600030101010101" pitchFamily="2" charset="-122"/>
                <a:ea typeface="宋体" panose="02010600030101010101" pitchFamily="2" charset="-122"/>
              </a:rPr>
              <a:t>．使用导航窗格浏览长文档 </a:t>
            </a:r>
          </a:p>
        </p:txBody>
      </p:sp>
      <p:sp>
        <p:nvSpPr>
          <p:cNvPr id="5" name="矩形 4"/>
          <p:cNvSpPr/>
          <p:nvPr/>
        </p:nvSpPr>
        <p:spPr>
          <a:xfrm>
            <a:off x="755576" y="1988840"/>
            <a:ext cx="7416824" cy="2308324"/>
          </a:xfrm>
          <a:prstGeom prst="rect">
            <a:avLst/>
          </a:prstGeom>
        </p:spPr>
        <p:txBody>
          <a:bodyPr wrap="square">
            <a:spAutoFit/>
          </a:bodyPr>
          <a:lstStyle/>
          <a:p>
            <a:r>
              <a:rPr lang="zh-CN" altLang="en-US" dirty="0" smtClean="0"/>
              <a:t>    </a:t>
            </a:r>
            <a:r>
              <a:rPr lang="en-US" altLang="zh-CN" sz="3600" dirty="0">
                <a:latin typeface="宋体" panose="02010600030101010101" pitchFamily="2" charset="-122"/>
                <a:ea typeface="宋体" panose="02010600030101010101" pitchFamily="2" charset="-122"/>
              </a:rPr>
              <a:t>Word2010 </a:t>
            </a:r>
            <a:r>
              <a:rPr lang="zh-CN" altLang="en-US" sz="3600" dirty="0">
                <a:latin typeface="宋体" panose="02010600030101010101" pitchFamily="2" charset="-122"/>
                <a:ea typeface="宋体" panose="02010600030101010101" pitchFamily="2" charset="-122"/>
              </a:rPr>
              <a:t>中提供的导航窗格，可以查看当前的大纲结构，能快速准确地定位到文档的某个</a:t>
            </a:r>
          </a:p>
          <a:p>
            <a:r>
              <a:rPr lang="zh-CN" altLang="en-US" sz="3600" dirty="0">
                <a:latin typeface="宋体" panose="02010600030101010101" pitchFamily="2" charset="-122"/>
                <a:ea typeface="宋体" panose="02010600030101010101" pitchFamily="2" charset="-122"/>
              </a:rPr>
              <a:t>标题位置。 </a:t>
            </a:r>
          </a:p>
        </p:txBody>
      </p:sp>
    </p:spTree>
    <p:extLst>
      <p:ext uri="{BB962C8B-B14F-4D97-AF65-F5344CB8AC3E}">
        <p14:creationId xmlns:p14="http://schemas.microsoft.com/office/powerpoint/2010/main" val="7501138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fade">
                                      <p:cBhvr>
                                        <p:cTn id="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6912768"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3</a:t>
            </a:r>
            <a:r>
              <a:rPr lang="zh-CN" altLang="en-US" sz="4000" b="1" dirty="0">
                <a:solidFill>
                  <a:schemeClr val="tx1"/>
                </a:solidFill>
                <a:latin typeface="宋体" panose="02010600030101010101" pitchFamily="2" charset="-122"/>
                <a:ea typeface="宋体" panose="02010600030101010101" pitchFamily="2" charset="-122"/>
              </a:rPr>
              <a:t>．使用导航窗格浏览长文档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7848872" cy="44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76401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fade">
                                      <p:cBhvr>
                                        <p:cTn id="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301625" y="1700213"/>
            <a:ext cx="8540750" cy="3438827"/>
          </a:xfrm>
          <a:noFill/>
        </p:spPr>
        <p:txBody>
          <a:bodyPr>
            <a:spAutoFit/>
          </a:bodyPr>
          <a:lstStyle/>
          <a:p>
            <a:pPr lvl="1">
              <a:lnSpc>
                <a:spcPct val="120000"/>
              </a:lnSpc>
              <a:buFont typeface="Wingdings" panose="05000000000000000000" pitchFamily="2" charset="2"/>
              <a:buChar char="u"/>
            </a:pPr>
            <a:r>
              <a:rPr lang="zh-CN" altLang="en-US" sz="3600" dirty="0" smtClean="0">
                <a:latin typeface="宋体" panose="02010600030101010101" pitchFamily="2" charset="-122"/>
                <a:ea typeface="宋体" panose="02010600030101010101" pitchFamily="2" charset="-122"/>
              </a:rPr>
              <a:t>要自动生成目录，前提是将文档中各级标题用样式中的</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标题</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统一格式化。</a:t>
            </a:r>
          </a:p>
          <a:p>
            <a:pPr lvl="1">
              <a:lnSpc>
                <a:spcPct val="120000"/>
              </a:lnSpc>
              <a:buFont typeface="Wingdings" panose="05000000000000000000" pitchFamily="2" charset="2"/>
              <a:buChar char="u"/>
            </a:pPr>
            <a:r>
              <a:rPr lang="zh-CN" altLang="en-US" sz="3600" dirty="0" smtClean="0">
                <a:latin typeface="宋体" panose="02010600030101010101" pitchFamily="2" charset="-122"/>
                <a:ea typeface="宋体" panose="02010600030101010101" pitchFamily="2" charset="-122"/>
              </a:rPr>
              <a:t>然后通过</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插入</a:t>
            </a:r>
            <a:r>
              <a:rPr lang="en-US" altLang="zh-CN"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引用</a:t>
            </a:r>
            <a:r>
              <a:rPr lang="en-US" altLang="zh-CN"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索引和目录</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命令，在</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索引和目录</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对话框</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目录</a:t>
            </a:r>
            <a:r>
              <a:rPr lang="zh-CN" altLang="en-US" sz="3600" b="1" dirty="0" smtClean="0">
                <a:latin typeface="宋体" panose="02010600030101010101" pitchFamily="2" charset="-122"/>
                <a:ea typeface="宋体" panose="02010600030101010101" pitchFamily="2" charset="-122"/>
              </a:rPr>
              <a:t>”</a:t>
            </a:r>
            <a:r>
              <a:rPr lang="zh-CN" altLang="en-US" sz="3600" dirty="0" smtClean="0">
                <a:latin typeface="宋体" panose="02010600030101010101" pitchFamily="2" charset="-122"/>
                <a:ea typeface="宋体" panose="02010600030101010101" pitchFamily="2" charset="-122"/>
              </a:rPr>
              <a:t>标签中进行操作。 </a:t>
            </a:r>
            <a:endParaRPr lang="zh-CN" altLang="en-US" sz="3600" dirty="0">
              <a:latin typeface="宋体" panose="02010600030101010101" pitchFamily="2" charset="-122"/>
              <a:ea typeface="宋体" panose="02010600030101010101" pitchFamily="2" charset="-122"/>
            </a:endParaRPr>
          </a:p>
        </p:txBody>
      </p:sp>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4</a:t>
            </a:r>
            <a:r>
              <a:rPr lang="zh-CN" altLang="en-US" sz="4000" b="1" dirty="0" smtClean="0">
                <a:solidFill>
                  <a:schemeClr val="tx1"/>
                </a:solidFill>
                <a:latin typeface="宋体" panose="02010600030101010101" pitchFamily="2" charset="-122"/>
                <a:ea typeface="宋体" panose="02010600030101010101" pitchFamily="2" charset="-122"/>
              </a:rPr>
              <a:t>、自动</a:t>
            </a:r>
            <a:r>
              <a:rPr lang="zh-CN" altLang="en-US" sz="4000" b="1" dirty="0">
                <a:solidFill>
                  <a:schemeClr val="tx1"/>
                </a:solidFill>
                <a:latin typeface="宋体" panose="02010600030101010101" pitchFamily="2" charset="-122"/>
                <a:ea typeface="宋体" panose="02010600030101010101" pitchFamily="2" charset="-122"/>
              </a:rPr>
              <a:t>生成目录</a:t>
            </a:r>
          </a:p>
        </p:txBody>
      </p:sp>
    </p:spTree>
    <p:extLst>
      <p:ext uri="{BB962C8B-B14F-4D97-AF65-F5344CB8AC3E}">
        <p14:creationId xmlns:p14="http://schemas.microsoft.com/office/powerpoint/2010/main" val="307842523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animEffect transition="in" filter="dissolve">
                                      <p:cBhvr>
                                        <p:cTn id="7" dur="500"/>
                                        <p:tgtEl>
                                          <p:spTgt spid="400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0386">
                                            <p:txEl>
                                              <p:pRg st="1" end="1"/>
                                            </p:txEl>
                                          </p:spTgt>
                                        </p:tgtEl>
                                        <p:attrNameLst>
                                          <p:attrName>style.visibility</p:attrName>
                                        </p:attrNameLst>
                                      </p:cBhvr>
                                      <p:to>
                                        <p:strVal val="visible"/>
                                      </p:to>
                                    </p:set>
                                    <p:animEffect transition="in" filter="dissolve">
                                      <p:cBhvr>
                                        <p:cTn id="12" dur="500"/>
                                        <p:tgtEl>
                                          <p:spTgt spid="400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4</a:t>
            </a:r>
            <a:r>
              <a:rPr lang="zh-CN" altLang="en-US" sz="4000" b="1" dirty="0" smtClean="0">
                <a:solidFill>
                  <a:schemeClr val="tx1"/>
                </a:solidFill>
                <a:latin typeface="宋体" panose="02010600030101010101" pitchFamily="2" charset="-122"/>
                <a:ea typeface="宋体" panose="02010600030101010101" pitchFamily="2" charset="-122"/>
              </a:rPr>
              <a:t>、自动</a:t>
            </a:r>
            <a:r>
              <a:rPr lang="zh-CN" altLang="en-US" sz="4000" b="1" dirty="0">
                <a:solidFill>
                  <a:schemeClr val="tx1"/>
                </a:solidFill>
                <a:latin typeface="宋体" panose="02010600030101010101" pitchFamily="2" charset="-122"/>
                <a:ea typeface="宋体" panose="02010600030101010101" pitchFamily="2" charset="-122"/>
              </a:rPr>
              <a:t>生成目录</a:t>
            </a:r>
          </a:p>
        </p:txBody>
      </p:sp>
      <p:sp>
        <p:nvSpPr>
          <p:cNvPr id="3" name="矩形 2"/>
          <p:cNvSpPr/>
          <p:nvPr/>
        </p:nvSpPr>
        <p:spPr>
          <a:xfrm>
            <a:off x="713485" y="2564904"/>
            <a:ext cx="4572000" cy="2862322"/>
          </a:xfrm>
          <a:prstGeom prst="rect">
            <a:avLst/>
          </a:prstGeom>
        </p:spPr>
        <p:txBody>
          <a:bodyPr>
            <a:spAutoFit/>
          </a:bodyPr>
          <a:lstStyle/>
          <a:p>
            <a:r>
              <a:rPr lang="zh-CN" altLang="en-US" sz="3600" dirty="0" smtClean="0">
                <a:latin typeface="宋体" panose="02010600030101010101" pitchFamily="2" charset="-122"/>
                <a:ea typeface="宋体" panose="02010600030101010101" pitchFamily="2" charset="-122"/>
              </a:rPr>
              <a:t>方法</a:t>
            </a:r>
            <a:r>
              <a:rPr lang="en-US" altLang="zh-CN" sz="3600" dirty="0" smtClean="0">
                <a:latin typeface="宋体" panose="02010600030101010101" pitchFamily="2" charset="-122"/>
                <a:ea typeface="宋体" panose="02010600030101010101" pitchFamily="2" charset="-122"/>
              </a:rPr>
              <a:t>1</a:t>
            </a:r>
            <a:r>
              <a:rPr lang="zh-CN" altLang="en-US" sz="3600" dirty="0" smtClean="0">
                <a:latin typeface="宋体" panose="02010600030101010101" pitchFamily="2" charset="-122"/>
                <a:ea typeface="宋体" panose="02010600030101010101" pitchFamily="2" charset="-122"/>
              </a:rPr>
              <a:t>：单击</a:t>
            </a:r>
            <a:r>
              <a:rPr lang="zh-CN" altLang="en-US" sz="3600" dirty="0">
                <a:latin typeface="宋体" panose="02010600030101010101" pitchFamily="2" charset="-122"/>
                <a:ea typeface="宋体" panose="02010600030101010101" pitchFamily="2" charset="-122"/>
              </a:rPr>
              <a:t>“引用”选项卡，在“目录”选项组中，单击</a:t>
            </a:r>
            <a:r>
              <a:rPr lang="zh-CN" altLang="en-US" sz="3600" dirty="0" smtClean="0">
                <a:latin typeface="宋体" panose="02010600030101010101" pitchFamily="2" charset="-122"/>
                <a:ea typeface="宋体" panose="02010600030101010101" pitchFamily="2" charset="-122"/>
              </a:rPr>
              <a:t>“目录”下</a:t>
            </a:r>
            <a:r>
              <a:rPr lang="zh-CN" altLang="en-US" sz="3600" dirty="0">
                <a:latin typeface="宋体" panose="02010600030101010101" pitchFamily="2" charset="-122"/>
                <a:ea typeface="宋体" panose="02010600030101010101" pitchFamily="2" charset="-122"/>
              </a:rPr>
              <a:t>拉菜单，选择一种自动目录</a:t>
            </a:r>
            <a:r>
              <a:rPr lang="zh-CN" altLang="en-US" sz="3600" dirty="0" smtClean="0">
                <a:latin typeface="宋体" panose="02010600030101010101" pitchFamily="2" charset="-122"/>
                <a:ea typeface="宋体" panose="02010600030101010101" pitchFamily="2" charset="-122"/>
              </a:rPr>
              <a:t>样式。</a:t>
            </a:r>
            <a:endParaRPr lang="zh-CN" altLang="en-US" sz="3600" dirty="0">
              <a:latin typeface="宋体" panose="02010600030101010101" pitchFamily="2" charset="-122"/>
              <a:ea typeface="宋体" panose="02010600030101010101" pitchFamily="2" charset="-122"/>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 t="-14111" r="85315" b="38400"/>
          <a:stretch/>
        </p:blipFill>
        <p:spPr bwMode="auto">
          <a:xfrm>
            <a:off x="5004048" y="404664"/>
            <a:ext cx="3240359" cy="560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97630" y="1880501"/>
            <a:ext cx="3647152" cy="646331"/>
          </a:xfrm>
          <a:prstGeom prst="rect">
            <a:avLst/>
          </a:prstGeom>
        </p:spPr>
        <p:txBody>
          <a:bodyPr wrap="none">
            <a:spAutoFit/>
          </a:bodyPr>
          <a:lstStyle/>
          <a:p>
            <a:r>
              <a:rPr lang="en-US" altLang="zh-CN" sz="3600" dirty="0"/>
              <a:t>(1)</a:t>
            </a:r>
            <a:r>
              <a:rPr lang="zh-CN" altLang="en-US" sz="3600" dirty="0"/>
              <a:t>创建文档目录 </a:t>
            </a:r>
          </a:p>
        </p:txBody>
      </p:sp>
    </p:spTree>
    <p:extLst>
      <p:ext uri="{BB962C8B-B14F-4D97-AF65-F5344CB8AC3E}">
        <p14:creationId xmlns:p14="http://schemas.microsoft.com/office/powerpoint/2010/main" val="384860675"/>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4</a:t>
            </a:r>
            <a:r>
              <a:rPr lang="zh-CN" altLang="en-US" sz="4000" b="1" dirty="0" smtClean="0">
                <a:solidFill>
                  <a:schemeClr val="tx1"/>
                </a:solidFill>
                <a:latin typeface="宋体" panose="02010600030101010101" pitchFamily="2" charset="-122"/>
                <a:ea typeface="宋体" panose="02010600030101010101" pitchFamily="2" charset="-122"/>
              </a:rPr>
              <a:t>、自动</a:t>
            </a:r>
            <a:r>
              <a:rPr lang="zh-CN" altLang="en-US" sz="4000" b="1" dirty="0">
                <a:solidFill>
                  <a:schemeClr val="tx1"/>
                </a:solidFill>
                <a:latin typeface="宋体" panose="02010600030101010101" pitchFamily="2" charset="-122"/>
                <a:ea typeface="宋体" panose="02010600030101010101" pitchFamily="2" charset="-122"/>
              </a:rPr>
              <a:t>生成目录</a:t>
            </a:r>
          </a:p>
        </p:txBody>
      </p:sp>
      <p:sp>
        <p:nvSpPr>
          <p:cNvPr id="3" name="矩形 2"/>
          <p:cNvSpPr/>
          <p:nvPr/>
        </p:nvSpPr>
        <p:spPr>
          <a:xfrm>
            <a:off x="329279" y="2420888"/>
            <a:ext cx="4254281" cy="2862322"/>
          </a:xfrm>
          <a:prstGeom prst="rect">
            <a:avLst/>
          </a:prstGeom>
        </p:spPr>
        <p:txBody>
          <a:bodyPr wrap="square">
            <a:spAutoFit/>
          </a:bodyPr>
          <a:lstStyle/>
          <a:p>
            <a:r>
              <a:rPr lang="zh-CN" altLang="en-US" sz="3600" dirty="0" smtClean="0">
                <a:latin typeface="宋体" panose="02010600030101010101" pitchFamily="2" charset="-122"/>
                <a:ea typeface="宋体" panose="02010600030101010101" pitchFamily="2" charset="-122"/>
              </a:rPr>
              <a:t>方法</a:t>
            </a:r>
            <a:r>
              <a:rPr lang="en-US" altLang="zh-CN" sz="3600" dirty="0" smtClean="0">
                <a:latin typeface="宋体" panose="02010600030101010101" pitchFamily="2" charset="-122"/>
                <a:ea typeface="宋体" panose="02010600030101010101" pitchFamily="2" charset="-122"/>
              </a:rPr>
              <a:t>2:</a:t>
            </a:r>
            <a:r>
              <a:rPr lang="zh-CN" altLang="en-US" sz="3600" dirty="0">
                <a:latin typeface="宋体" panose="02010600030101010101" pitchFamily="2" charset="-122"/>
                <a:ea typeface="宋体" panose="02010600030101010101" pitchFamily="2" charset="-122"/>
              </a:rPr>
              <a:t>单击“插入目录”命令，在“目录”对话框中进行相应</a:t>
            </a:r>
          </a:p>
          <a:p>
            <a:r>
              <a:rPr lang="zh-CN" altLang="en-US" sz="3600" dirty="0">
                <a:latin typeface="宋体" panose="02010600030101010101" pitchFamily="2" charset="-122"/>
                <a:ea typeface="宋体" panose="02010600030101010101" pitchFamily="2" charset="-122"/>
              </a:rPr>
              <a:t>的操作</a:t>
            </a:r>
            <a:r>
              <a:rPr lang="zh-CN" altLang="en-US" sz="3600" dirty="0" smtClean="0">
                <a:latin typeface="宋体" panose="02010600030101010101" pitchFamily="2" charset="-122"/>
                <a:ea typeface="宋体" panose="02010600030101010101" pitchFamily="2" charset="-122"/>
              </a:rPr>
              <a:t>。</a:t>
            </a:r>
            <a:endParaRPr lang="zh-CN" altLang="en-US" sz="3600" dirty="0">
              <a:latin typeface="宋体" panose="02010600030101010101" pitchFamily="2" charset="-122"/>
              <a:ea typeface="宋体" panose="02010600030101010101" pitchFamily="2" charset="-122"/>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76" t="34108" r="20349" b="13695"/>
          <a:stretch/>
        </p:blipFill>
        <p:spPr bwMode="auto">
          <a:xfrm>
            <a:off x="4583560" y="2636912"/>
            <a:ext cx="4525094" cy="34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2714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4</a:t>
            </a:r>
            <a:r>
              <a:rPr lang="zh-CN" altLang="en-US" sz="4000" b="1" dirty="0" smtClean="0">
                <a:solidFill>
                  <a:schemeClr val="tx1"/>
                </a:solidFill>
                <a:latin typeface="宋体" panose="02010600030101010101" pitchFamily="2" charset="-122"/>
                <a:ea typeface="宋体" panose="02010600030101010101" pitchFamily="2" charset="-122"/>
              </a:rPr>
              <a:t>、自动</a:t>
            </a:r>
            <a:r>
              <a:rPr lang="zh-CN" altLang="en-US" sz="4000" b="1" dirty="0">
                <a:solidFill>
                  <a:schemeClr val="tx1"/>
                </a:solidFill>
                <a:latin typeface="宋体" panose="02010600030101010101" pitchFamily="2" charset="-122"/>
                <a:ea typeface="宋体" panose="02010600030101010101" pitchFamily="2" charset="-122"/>
              </a:rPr>
              <a:t>生成目录</a:t>
            </a:r>
          </a:p>
        </p:txBody>
      </p:sp>
      <p:sp>
        <p:nvSpPr>
          <p:cNvPr id="2" name="矩形 1"/>
          <p:cNvSpPr/>
          <p:nvPr/>
        </p:nvSpPr>
        <p:spPr>
          <a:xfrm>
            <a:off x="683568" y="1804224"/>
            <a:ext cx="2954655" cy="646331"/>
          </a:xfrm>
          <a:prstGeom prst="rect">
            <a:avLst/>
          </a:prstGeom>
        </p:spPr>
        <p:txBody>
          <a:bodyPr wrap="none">
            <a:spAutoFit/>
          </a:bodyPr>
          <a:lstStyle/>
          <a:p>
            <a:r>
              <a:rPr lang="en-US" altLang="zh-CN" sz="3600" dirty="0">
                <a:latin typeface="宋体" panose="02010600030101010101" pitchFamily="2" charset="-122"/>
                <a:ea typeface="宋体" panose="02010600030101010101" pitchFamily="2" charset="-122"/>
              </a:rPr>
              <a:t>(2)</a:t>
            </a:r>
            <a:r>
              <a:rPr lang="zh-CN" altLang="en-US" sz="3600" dirty="0">
                <a:latin typeface="宋体" panose="02010600030101010101" pitchFamily="2" charset="-122"/>
                <a:ea typeface="宋体" panose="02010600030101010101" pitchFamily="2" charset="-122"/>
              </a:rPr>
              <a:t>更新目录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1" t="-1928" r="85315" b="76256"/>
          <a:stretch/>
        </p:blipFill>
        <p:spPr bwMode="auto">
          <a:xfrm>
            <a:off x="2843808" y="2828775"/>
            <a:ext cx="5500678" cy="264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a:xfrm>
            <a:off x="2843808" y="2450555"/>
            <a:ext cx="2750339" cy="1554509"/>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25507"/>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5</a:t>
            </a:r>
            <a:r>
              <a:rPr lang="zh-CN" altLang="en-US" sz="4000" b="1" dirty="0" smtClean="0">
                <a:solidFill>
                  <a:schemeClr val="tx1"/>
                </a:solidFill>
                <a:latin typeface="宋体" panose="02010600030101010101" pitchFamily="2" charset="-122"/>
                <a:ea typeface="宋体" panose="02010600030101010101" pitchFamily="2" charset="-122"/>
              </a:rPr>
              <a:t>．</a:t>
            </a:r>
            <a:r>
              <a:rPr lang="zh-CN" altLang="en-US" sz="4000" b="1" dirty="0">
                <a:solidFill>
                  <a:schemeClr val="tx1"/>
                </a:solidFill>
                <a:latin typeface="宋体" panose="02010600030101010101" pitchFamily="2" charset="-122"/>
                <a:ea typeface="宋体" panose="02010600030101010101" pitchFamily="2" charset="-122"/>
              </a:rPr>
              <a:t>设置脚注和尾注 </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7" t="14110" r="26357" b="11111"/>
          <a:stretch/>
        </p:blipFill>
        <p:spPr bwMode="auto">
          <a:xfrm>
            <a:off x="4716016" y="1147213"/>
            <a:ext cx="4156817" cy="509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04" t="112411" r="15360" b="-24780"/>
          <a:stretch/>
        </p:blipFill>
        <p:spPr bwMode="auto">
          <a:xfrm>
            <a:off x="323850" y="5401340"/>
            <a:ext cx="4156817" cy="84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7" t="73680" r="26357" b="11111"/>
          <a:stretch/>
        </p:blipFill>
        <p:spPr bwMode="auto">
          <a:xfrm>
            <a:off x="354944" y="2852936"/>
            <a:ext cx="415681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a:xfrm flipH="1">
            <a:off x="3420269" y="1557338"/>
            <a:ext cx="647675" cy="28797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04358"/>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smtClean="0">
                <a:solidFill>
                  <a:schemeClr val="tx1"/>
                </a:solidFill>
                <a:latin typeface="宋体" panose="02010600030101010101" pitchFamily="2" charset="-122"/>
                <a:ea typeface="宋体" panose="02010600030101010101" pitchFamily="2" charset="-122"/>
              </a:rPr>
              <a:t>5</a:t>
            </a:r>
            <a:r>
              <a:rPr lang="zh-CN" altLang="en-US" sz="4000" b="1" dirty="0" smtClean="0">
                <a:solidFill>
                  <a:schemeClr val="tx1"/>
                </a:solidFill>
                <a:latin typeface="宋体" panose="02010600030101010101" pitchFamily="2" charset="-122"/>
                <a:ea typeface="宋体" panose="02010600030101010101" pitchFamily="2" charset="-122"/>
              </a:rPr>
              <a:t>．</a:t>
            </a:r>
            <a:r>
              <a:rPr lang="zh-CN" altLang="en-US" sz="4000" b="1" dirty="0">
                <a:solidFill>
                  <a:schemeClr val="tx1"/>
                </a:solidFill>
                <a:latin typeface="宋体" panose="02010600030101010101" pitchFamily="2" charset="-122"/>
                <a:ea typeface="宋体" panose="02010600030101010101" pitchFamily="2" charset="-122"/>
              </a:rPr>
              <a:t>设置脚注和尾注 </a:t>
            </a:r>
          </a:p>
        </p:txBody>
      </p:sp>
      <p:sp>
        <p:nvSpPr>
          <p:cNvPr id="2" name="矩形 1"/>
          <p:cNvSpPr/>
          <p:nvPr/>
        </p:nvSpPr>
        <p:spPr>
          <a:xfrm>
            <a:off x="350544" y="2151728"/>
            <a:ext cx="4176464" cy="3416320"/>
          </a:xfrm>
          <a:prstGeom prst="rect">
            <a:avLst/>
          </a:prstGeom>
        </p:spPr>
        <p:txBody>
          <a:bodyPr wrap="square">
            <a:spAutoFit/>
          </a:bodyPr>
          <a:lstStyle/>
          <a:p>
            <a:r>
              <a:rPr lang="zh-CN" altLang="en-US" sz="3600" dirty="0" smtClean="0">
                <a:latin typeface="宋体" panose="02010600030101010101" pitchFamily="2" charset="-122"/>
                <a:ea typeface="宋体" panose="02010600030101010101" pitchFamily="2" charset="-122"/>
              </a:rPr>
              <a:t>    脚注</a:t>
            </a:r>
            <a:r>
              <a:rPr lang="zh-CN" altLang="en-US" sz="3600" dirty="0">
                <a:latin typeface="宋体" panose="02010600030101010101" pitchFamily="2" charset="-122"/>
                <a:ea typeface="宋体" panose="02010600030101010101" pitchFamily="2" charset="-122"/>
              </a:rPr>
              <a:t>和尾注不是文档正文，而是文档的一个组成部分，其作用是对文档中的内容进行</a:t>
            </a:r>
            <a:r>
              <a:rPr lang="zh-CN" altLang="en-US" sz="3600" dirty="0" smtClean="0">
                <a:latin typeface="宋体" panose="02010600030101010101" pitchFamily="2" charset="-122"/>
                <a:ea typeface="宋体" panose="02010600030101010101" pitchFamily="2" charset="-122"/>
              </a:rPr>
              <a:t>补充说明</a:t>
            </a:r>
            <a:r>
              <a:rPr lang="zh-CN" altLang="en-US" sz="3600" dirty="0">
                <a:latin typeface="宋体" panose="02010600030101010101" pitchFamily="2" charset="-122"/>
                <a:ea typeface="宋体" panose="02010600030101010101" pitchFamily="2" charset="-122"/>
              </a:rPr>
              <a:t>（注释）。</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77201"/>
            <a:ext cx="3813423" cy="43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179518"/>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Rot="1" noChangeArrowheads="1"/>
          </p:cNvSpPr>
          <p:nvPr/>
        </p:nvSpPr>
        <p:spPr bwMode="auto">
          <a:xfrm>
            <a:off x="396875" y="1124744"/>
            <a:ext cx="64801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4000" b="1" dirty="0">
                <a:solidFill>
                  <a:schemeClr val="tx1"/>
                </a:solidFill>
                <a:latin typeface="华文新魏" pitchFamily="2" charset="-122"/>
              </a:rPr>
              <a:t>4.2.5 Word </a:t>
            </a:r>
            <a:r>
              <a:rPr lang="zh-CN" altLang="en-US" sz="4000" b="1" dirty="0">
                <a:solidFill>
                  <a:schemeClr val="tx1"/>
                </a:solidFill>
                <a:latin typeface="华文新魏" pitchFamily="2" charset="-122"/>
              </a:rPr>
              <a:t>文档的高级操作</a:t>
            </a:r>
          </a:p>
        </p:txBody>
      </p:sp>
      <p:sp>
        <p:nvSpPr>
          <p:cNvPr id="394243" name="Rectangle 3"/>
          <p:cNvSpPr>
            <a:spLocks noRot="1" noChangeArrowheads="1"/>
          </p:cNvSpPr>
          <p:nvPr/>
        </p:nvSpPr>
        <p:spPr bwMode="auto">
          <a:xfrm>
            <a:off x="630101" y="2743573"/>
            <a:ext cx="8135938"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en-US" altLang="zh-CN" sz="3200" dirty="0" smtClean="0">
                <a:latin typeface="华文新魏" pitchFamily="2" charset="-122"/>
                <a:cs typeface="Times New Roman" pitchFamily="18" charset="0"/>
              </a:rPr>
              <a:t>        </a:t>
            </a:r>
            <a:r>
              <a:rPr lang="zh-CN" altLang="en-US" sz="3600" dirty="0" smtClean="0">
                <a:latin typeface="宋体" panose="02010600030101010101" pitchFamily="2" charset="-122"/>
                <a:ea typeface="宋体" panose="02010600030101010101" pitchFamily="2" charset="-122"/>
                <a:cs typeface="Times New Roman" pitchFamily="18" charset="0"/>
              </a:rPr>
              <a:t>所谓样式，就是系统或用户定义并保存的一系列排版格式，包括字体、段落的对齐方式、制表位和边距等。 </a:t>
            </a:r>
            <a:endParaRPr lang="zh-CN" altLang="en-US" sz="3600" dirty="0">
              <a:latin typeface="宋体" panose="02010600030101010101" pitchFamily="2" charset="-122"/>
              <a:ea typeface="宋体" panose="02010600030101010101" pitchFamily="2" charset="-122"/>
              <a:cs typeface="Times New Roman" pitchFamily="18" charset="0"/>
            </a:endParaRPr>
          </a:p>
        </p:txBody>
      </p:sp>
      <p:sp>
        <p:nvSpPr>
          <p:cNvPr id="5" name="Rectangle 3"/>
          <p:cNvSpPr>
            <a:spLocks noRot="1" noChangeArrowheads="1"/>
          </p:cNvSpPr>
          <p:nvPr/>
        </p:nvSpPr>
        <p:spPr bwMode="auto">
          <a:xfrm>
            <a:off x="603407" y="1872398"/>
            <a:ext cx="8135938"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en-US" altLang="zh-CN" sz="3600" dirty="0" smtClean="0">
                <a:latin typeface="宋体" panose="02010600030101010101" pitchFamily="2" charset="-122"/>
                <a:ea typeface="宋体" panose="02010600030101010101" pitchFamily="2" charset="-122"/>
                <a:cs typeface="Times New Roman" pitchFamily="18" charset="0"/>
              </a:rPr>
              <a:t>1</a:t>
            </a:r>
            <a:r>
              <a:rPr lang="zh-CN" altLang="en-US" sz="3600" dirty="0">
                <a:latin typeface="宋体" panose="02010600030101010101" pitchFamily="2" charset="-122"/>
                <a:ea typeface="宋体" panose="02010600030101010101" pitchFamily="2" charset="-122"/>
                <a:cs typeface="Times New Roman" pitchFamily="18" charset="0"/>
              </a:rPr>
              <a:t>．使用样式制作文档 </a:t>
            </a:r>
          </a:p>
          <a:p>
            <a:pPr>
              <a:lnSpc>
                <a:spcPct val="110000"/>
              </a:lnSpc>
            </a:pPr>
            <a:endParaRPr lang="zh-CN" altLang="en-US" sz="3200" dirty="0">
              <a:latin typeface="华文新魏" pitchFamily="2" charset="-122"/>
              <a:cs typeface="Times New Roman" pitchFamily="18" charset="0"/>
            </a:endParaRPr>
          </a:p>
        </p:txBody>
      </p:sp>
    </p:spTree>
    <p:extLst>
      <p:ext uri="{BB962C8B-B14F-4D97-AF65-F5344CB8AC3E}">
        <p14:creationId xmlns:p14="http://schemas.microsoft.com/office/powerpoint/2010/main" val="2873799238"/>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4243"/>
                                        </p:tgtEl>
                                        <p:attrNameLst>
                                          <p:attrName>style.visibility</p:attrName>
                                        </p:attrNameLst>
                                      </p:cBhvr>
                                      <p:to>
                                        <p:strVal val="visible"/>
                                      </p:to>
                                    </p:set>
                                    <p:animEffect transition="in" filter="fade">
                                      <p:cBhvr>
                                        <p:cTn id="7" dur="500"/>
                                        <p:tgtEl>
                                          <p:spTgt spid="394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Rot="1" noChangeArrowheads="1"/>
          </p:cNvSpPr>
          <p:nvPr/>
        </p:nvSpPr>
        <p:spPr bwMode="auto">
          <a:xfrm>
            <a:off x="323850" y="765175"/>
            <a:ext cx="61928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600" b="1">
                <a:solidFill>
                  <a:schemeClr val="tx2"/>
                </a:solidFill>
                <a:latin typeface="华文新魏" pitchFamily="2" charset="-122"/>
              </a:rPr>
              <a:t>3.7.3</a:t>
            </a:r>
            <a:r>
              <a:rPr lang="zh-CN" altLang="en-US" sz="3600" b="1">
                <a:solidFill>
                  <a:schemeClr val="tx2"/>
                </a:solidFill>
                <a:latin typeface="华文新魏" pitchFamily="2" charset="-122"/>
              </a:rPr>
              <a:t>　邮件合并</a:t>
            </a:r>
          </a:p>
        </p:txBody>
      </p:sp>
      <p:sp>
        <p:nvSpPr>
          <p:cNvPr id="403459" name="Rectangle 3"/>
          <p:cNvSpPr>
            <a:spLocks noRot="1" noChangeArrowheads="1"/>
          </p:cNvSpPr>
          <p:nvPr/>
        </p:nvSpPr>
        <p:spPr bwMode="auto">
          <a:xfrm>
            <a:off x="466725" y="1720991"/>
            <a:ext cx="835342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en-US" altLang="zh-CN" sz="3200" dirty="0">
                <a:latin typeface="华文新魏" pitchFamily="2" charset="-122"/>
                <a:cs typeface="Times New Roman" pitchFamily="18" charset="0"/>
              </a:rPr>
              <a:t>        </a:t>
            </a:r>
            <a:r>
              <a:rPr lang="zh-CN" altLang="en-US" sz="3200" dirty="0">
                <a:latin typeface="宋体" panose="02010600030101010101" pitchFamily="2" charset="-122"/>
                <a:ea typeface="宋体" panose="02010600030101010101" pitchFamily="2" charset="-122"/>
                <a:cs typeface="Times New Roman" pitchFamily="18" charset="0"/>
              </a:rPr>
              <a:t>邮件合并就是将两个相关文件的内容合并在一起，用于解决批量分发文件或邮寄相似内容信件时的大量重复性问题。 </a:t>
            </a:r>
          </a:p>
        </p:txBody>
      </p:sp>
      <p:sp>
        <p:nvSpPr>
          <p:cNvPr id="403460" name="Rectangle 4"/>
          <p:cNvSpPr>
            <a:spLocks noRot="1" noChangeArrowheads="1"/>
          </p:cNvSpPr>
          <p:nvPr/>
        </p:nvSpPr>
        <p:spPr bwMode="auto">
          <a:xfrm>
            <a:off x="539750" y="3716338"/>
            <a:ext cx="83534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en-US" altLang="zh-CN" sz="3200" dirty="0">
                <a:latin typeface="宋体" panose="02010600030101010101" pitchFamily="2" charset="-122"/>
                <a:ea typeface="宋体" panose="02010600030101010101" pitchFamily="2" charset="-122"/>
                <a:cs typeface="Times New Roman" pitchFamily="18" charset="0"/>
              </a:rPr>
              <a:t>    </a:t>
            </a:r>
            <a:r>
              <a:rPr lang="zh-CN" altLang="en-US" sz="3200" dirty="0" smtClean="0">
                <a:latin typeface="宋体" panose="02010600030101010101" pitchFamily="2" charset="-122"/>
                <a:ea typeface="宋体" panose="02010600030101010101" pitchFamily="2" charset="-122"/>
                <a:cs typeface="Times New Roman" pitchFamily="18" charset="0"/>
              </a:rPr>
              <a:t>邮件</a:t>
            </a:r>
            <a:r>
              <a:rPr lang="zh-CN" altLang="en-US" sz="3200" dirty="0">
                <a:latin typeface="宋体" panose="02010600030101010101" pitchFamily="2" charset="-122"/>
                <a:ea typeface="宋体" panose="02010600030101010101" pitchFamily="2" charset="-122"/>
                <a:cs typeface="Times New Roman" pitchFamily="18" charset="0"/>
              </a:rPr>
              <a:t>合并是在两个电子文档之间进行的，一个是“主文档” ；一个是数据源。 </a:t>
            </a:r>
          </a:p>
        </p:txBody>
      </p:sp>
      <p:sp>
        <p:nvSpPr>
          <p:cNvPr id="2" name="TextBox 1"/>
          <p:cNvSpPr txBox="1"/>
          <p:nvPr/>
        </p:nvSpPr>
        <p:spPr>
          <a:xfrm>
            <a:off x="6948264" y="5517231"/>
            <a:ext cx="1368152" cy="584775"/>
          </a:xfrm>
          <a:prstGeom prst="rect">
            <a:avLst/>
          </a:prstGeom>
          <a:noFill/>
        </p:spPr>
        <p:txBody>
          <a:bodyPr wrap="square" rtlCol="0">
            <a:spAutoFit/>
          </a:bodyPr>
          <a:lstStyle/>
          <a:p>
            <a:r>
              <a:rPr lang="zh-CN" altLang="en-US" dirty="0" smtClean="0"/>
              <a:t>案例</a:t>
            </a:r>
            <a:endParaRPr lang="zh-CN" altLang="en-US" dirty="0"/>
          </a:p>
        </p:txBody>
      </p:sp>
    </p:spTree>
    <p:extLst>
      <p:ext uri="{BB962C8B-B14F-4D97-AF65-F5344CB8AC3E}">
        <p14:creationId xmlns:p14="http://schemas.microsoft.com/office/powerpoint/2010/main" val="401368552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3459"/>
                                        </p:tgtEl>
                                        <p:attrNameLst>
                                          <p:attrName>style.visibility</p:attrName>
                                        </p:attrNameLst>
                                      </p:cBhvr>
                                      <p:to>
                                        <p:strVal val="visible"/>
                                      </p:to>
                                    </p:set>
                                    <p:animEffect transition="in" filter="fade">
                                      <p:cBhvr>
                                        <p:cTn id="7" dur="500"/>
                                        <p:tgtEl>
                                          <p:spTgt spid="4034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03460"/>
                                        </p:tgtEl>
                                        <p:attrNameLst>
                                          <p:attrName>style.visibility</p:attrName>
                                        </p:attrNameLst>
                                      </p:cBhvr>
                                      <p:to>
                                        <p:strVal val="visible"/>
                                      </p:to>
                                    </p:set>
                                    <p:animEffect transition="in" filter="wipe(right)">
                                      <p:cBhvr>
                                        <p:cTn id="12" dur="500"/>
                                        <p:tgtEl>
                                          <p:spTgt spid="403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p:bldP spid="40346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301625" y="804863"/>
            <a:ext cx="8540750" cy="5632311"/>
          </a:xfrm>
          <a:noFill/>
        </p:spPr>
        <p:txBody>
          <a:bodyPr>
            <a:spAutoFit/>
          </a:bodyPr>
          <a:lstStyle/>
          <a:p>
            <a:pPr>
              <a:lnSpc>
                <a:spcPct val="120000"/>
              </a:lnSpc>
            </a:pPr>
            <a:r>
              <a:rPr lang="zh-CN" altLang="en-US" sz="3600" dirty="0">
                <a:latin typeface="宋体" panose="02010600030101010101" pitchFamily="2" charset="-122"/>
                <a:ea typeface="宋体" panose="02010600030101010101" pitchFamily="2" charset="-122"/>
              </a:rPr>
              <a:t>邮件合并通常包含</a:t>
            </a:r>
            <a:r>
              <a:rPr lang="en-US" altLang="zh-CN" sz="3600" b="1" dirty="0">
                <a:latin typeface="宋体" panose="02010600030101010101" pitchFamily="2" charset="-122"/>
                <a:ea typeface="宋体" panose="02010600030101010101" pitchFamily="2" charset="-122"/>
              </a:rPr>
              <a:t>4</a:t>
            </a:r>
            <a:r>
              <a:rPr lang="zh-CN" altLang="en-US" sz="3600" dirty="0">
                <a:latin typeface="宋体" panose="02010600030101010101" pitchFamily="2" charset="-122"/>
                <a:ea typeface="宋体" panose="02010600030101010101" pitchFamily="2" charset="-122"/>
              </a:rPr>
              <a:t>个步骤 </a:t>
            </a:r>
          </a:p>
          <a:p>
            <a:pPr lvl="1">
              <a:buFont typeface="Wingdings" panose="05000000000000000000" pitchFamily="2" charset="2"/>
              <a:buChar char="u"/>
            </a:pPr>
            <a:r>
              <a:rPr lang="zh-CN" altLang="en-US" sz="3600" dirty="0">
                <a:latin typeface="宋体" panose="02010600030101010101" pitchFamily="2" charset="-122"/>
                <a:ea typeface="宋体" panose="02010600030101010101" pitchFamily="2" charset="-122"/>
              </a:rPr>
              <a:t>创建主文档，输入内容不变的共有文本 </a:t>
            </a:r>
          </a:p>
          <a:p>
            <a:pPr lvl="1">
              <a:buFont typeface="Wingdings" panose="05000000000000000000" pitchFamily="2" charset="2"/>
              <a:buChar char="u"/>
            </a:pPr>
            <a:r>
              <a:rPr lang="zh-CN" altLang="en-US" sz="3600" dirty="0">
                <a:latin typeface="宋体" panose="02010600030101010101" pitchFamily="2" charset="-122"/>
                <a:ea typeface="宋体" panose="02010600030101010101" pitchFamily="2" charset="-122"/>
              </a:rPr>
              <a:t>创建或打开数据源，存放可变的数据 </a:t>
            </a:r>
          </a:p>
          <a:p>
            <a:pPr lvl="1">
              <a:buFont typeface="Wingdings" panose="05000000000000000000" pitchFamily="2" charset="2"/>
              <a:buChar char="u"/>
            </a:pPr>
            <a:r>
              <a:rPr lang="zh-CN" altLang="en-US" sz="3600" dirty="0">
                <a:latin typeface="宋体" panose="02010600030101010101" pitchFamily="2" charset="-122"/>
                <a:ea typeface="宋体" panose="02010600030101010101" pitchFamily="2" charset="-122"/>
              </a:rPr>
              <a:t>在主文档中所需要的位置插入合并域名字 </a:t>
            </a:r>
          </a:p>
          <a:p>
            <a:pPr lvl="1">
              <a:buFont typeface="Wingdings" panose="05000000000000000000" pitchFamily="2" charset="2"/>
              <a:buChar char="u"/>
            </a:pPr>
            <a:r>
              <a:rPr lang="zh-CN" altLang="en-US" sz="3600" dirty="0">
                <a:latin typeface="宋体" panose="02010600030101010101" pitchFamily="2" charset="-122"/>
                <a:ea typeface="宋体" panose="02010600030101010101" pitchFamily="2" charset="-122"/>
              </a:rPr>
              <a:t>执行邮件合并操作，将数据源中的可变数据和主文档的共有文本合并，生成一个合并文档 </a:t>
            </a:r>
          </a:p>
        </p:txBody>
      </p:sp>
    </p:spTree>
    <p:extLst>
      <p:ext uri="{BB962C8B-B14F-4D97-AF65-F5344CB8AC3E}">
        <p14:creationId xmlns:p14="http://schemas.microsoft.com/office/powerpoint/2010/main" val="181142543"/>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2">
                                            <p:txEl>
                                              <p:pRg st="1" end="1"/>
                                            </p:txEl>
                                          </p:spTgt>
                                        </p:tgtEl>
                                        <p:attrNameLst>
                                          <p:attrName>style.visibility</p:attrName>
                                        </p:attrNameLst>
                                      </p:cBhvr>
                                      <p:to>
                                        <p:strVal val="visible"/>
                                      </p:to>
                                    </p:set>
                                    <p:animEffect transition="in" filter="dissolve">
                                      <p:cBhvr>
                                        <p:cTn id="7" dur="500"/>
                                        <p:tgtEl>
                                          <p:spTgt spid="4044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2">
                                            <p:txEl>
                                              <p:pRg st="2" end="2"/>
                                            </p:txEl>
                                          </p:spTgt>
                                        </p:tgtEl>
                                        <p:attrNameLst>
                                          <p:attrName>style.visibility</p:attrName>
                                        </p:attrNameLst>
                                      </p:cBhvr>
                                      <p:to>
                                        <p:strVal val="visible"/>
                                      </p:to>
                                    </p:set>
                                    <p:animEffect transition="in" filter="dissolve">
                                      <p:cBhvr>
                                        <p:cTn id="12" dur="500"/>
                                        <p:tgtEl>
                                          <p:spTgt spid="404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2">
                                            <p:txEl>
                                              <p:pRg st="3" end="3"/>
                                            </p:txEl>
                                          </p:spTgt>
                                        </p:tgtEl>
                                        <p:attrNameLst>
                                          <p:attrName>style.visibility</p:attrName>
                                        </p:attrNameLst>
                                      </p:cBhvr>
                                      <p:to>
                                        <p:strVal val="visible"/>
                                      </p:to>
                                    </p:set>
                                    <p:animEffect transition="in" filter="dissolve">
                                      <p:cBhvr>
                                        <p:cTn id="17" dur="500"/>
                                        <p:tgtEl>
                                          <p:spTgt spid="4044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4482">
                                            <p:txEl>
                                              <p:pRg st="4" end="4"/>
                                            </p:txEl>
                                          </p:spTgt>
                                        </p:tgtEl>
                                        <p:attrNameLst>
                                          <p:attrName>style.visibility</p:attrName>
                                        </p:attrNameLst>
                                      </p:cBhvr>
                                      <p:to>
                                        <p:strVal val="visible"/>
                                      </p:to>
                                    </p:set>
                                    <p:animEffect transition="in" filter="dissolve">
                                      <p:cBhvr>
                                        <p:cTn id="22" dur="500"/>
                                        <p:tgtEl>
                                          <p:spTgt spid="404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251520" y="1340768"/>
            <a:ext cx="8540750" cy="2862322"/>
          </a:xfrm>
          <a:noFill/>
        </p:spPr>
        <p:txBody>
          <a:bodyPr>
            <a:spAutoFit/>
          </a:bodyPr>
          <a:lstStyle/>
          <a:p>
            <a:pPr>
              <a:lnSpc>
                <a:spcPct val="120000"/>
              </a:lnSpc>
            </a:pPr>
            <a:r>
              <a:rPr lang="zh-CN" altLang="en-US" sz="3600" dirty="0">
                <a:latin typeface="宋体" panose="02010600030101010101" pitchFamily="2" charset="-122"/>
                <a:ea typeface="宋体" panose="02010600030101010101" pitchFamily="2" charset="-122"/>
              </a:rPr>
              <a:t>邮件合并有</a:t>
            </a:r>
            <a:r>
              <a:rPr lang="en-US" altLang="zh-CN" sz="3600" b="1" dirty="0">
                <a:latin typeface="宋体" panose="02010600030101010101" pitchFamily="2" charset="-122"/>
                <a:ea typeface="宋体" panose="02010600030101010101" pitchFamily="2" charset="-122"/>
              </a:rPr>
              <a:t>2</a:t>
            </a:r>
            <a:r>
              <a:rPr lang="zh-CN" altLang="en-US" sz="3600" dirty="0">
                <a:latin typeface="宋体" panose="02010600030101010101" pitchFamily="2" charset="-122"/>
                <a:ea typeface="宋体" panose="02010600030101010101" pitchFamily="2" charset="-122"/>
              </a:rPr>
              <a:t>种方法 </a:t>
            </a:r>
            <a:r>
              <a:rPr lang="zh-CN" altLang="en-US" sz="3600" dirty="0" smtClean="0">
                <a:latin typeface="宋体" panose="02010600030101010101" pitchFamily="2" charset="-122"/>
                <a:ea typeface="宋体" panose="02010600030101010101" pitchFamily="2" charset="-122"/>
              </a:rPr>
              <a:t>：</a:t>
            </a:r>
            <a:endParaRPr lang="zh-CN" altLang="en-US" sz="3600" dirty="0">
              <a:latin typeface="宋体" panose="02010600030101010101" pitchFamily="2" charset="-122"/>
              <a:ea typeface="宋体" panose="02010600030101010101" pitchFamily="2" charset="-122"/>
            </a:endParaRPr>
          </a:p>
          <a:p>
            <a:pPr lvl="1">
              <a:lnSpc>
                <a:spcPct val="120000"/>
              </a:lnSpc>
              <a:buFont typeface="Wingdings" panose="05000000000000000000" pitchFamily="2" charset="2"/>
              <a:buChar char="u"/>
            </a:pPr>
            <a:r>
              <a:rPr lang="zh-CN" altLang="en-US" sz="3600" dirty="0">
                <a:latin typeface="宋体" panose="02010600030101010101" pitchFamily="2" charset="-122"/>
                <a:ea typeface="宋体" panose="02010600030101010101" pitchFamily="2" charset="-122"/>
              </a:rPr>
              <a:t>初学者可以执行</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工具</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信函与邮件</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邮件合并</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菜单命令，通过</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向导</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完成</a:t>
            </a:r>
            <a:r>
              <a:rPr lang="zh-CN" altLang="en-US" sz="3600" dirty="0" smtClean="0">
                <a:latin typeface="宋体" panose="02010600030101010101" pitchFamily="2" charset="-122"/>
                <a:ea typeface="宋体" panose="02010600030101010101" pitchFamily="2" charset="-122"/>
              </a:rPr>
              <a:t>操作。</a:t>
            </a:r>
            <a:endParaRPr lang="zh-CN" altLang="en-US" sz="3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5633886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xEl>
                                              <p:pRg st="1" end="1"/>
                                            </p:txEl>
                                          </p:spTgt>
                                        </p:tgtEl>
                                        <p:attrNameLst>
                                          <p:attrName>style.visibility</p:attrName>
                                        </p:attrNameLst>
                                      </p:cBhvr>
                                      <p:to>
                                        <p:strVal val="visible"/>
                                      </p:to>
                                    </p:set>
                                    <p:animEffect transition="in" filter="dissolve">
                                      <p:cBhvr>
                                        <p:cTn id="7" dur="500"/>
                                        <p:tgtEl>
                                          <p:spTgt spid="405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0" y="836712"/>
            <a:ext cx="8842375" cy="5521512"/>
          </a:xfrm>
          <a:noFill/>
        </p:spPr>
        <p:txBody>
          <a:bodyPr wrap="square">
            <a:spAutoFit/>
          </a:bodyPr>
          <a:lstStyle/>
          <a:p>
            <a:pPr>
              <a:lnSpc>
                <a:spcPct val="120000"/>
              </a:lnSpc>
            </a:pPr>
            <a:r>
              <a:rPr lang="zh-CN" altLang="en-US" sz="3600" dirty="0">
                <a:latin typeface="宋体" panose="02010600030101010101" pitchFamily="2" charset="-122"/>
                <a:ea typeface="宋体" panose="02010600030101010101" pitchFamily="2" charset="-122"/>
              </a:rPr>
              <a:t>邮件合并有</a:t>
            </a:r>
            <a:r>
              <a:rPr lang="en-US" altLang="zh-CN" sz="3600" b="1" dirty="0">
                <a:latin typeface="宋体" panose="02010600030101010101" pitchFamily="2" charset="-122"/>
                <a:ea typeface="宋体" panose="02010600030101010101" pitchFamily="2" charset="-122"/>
              </a:rPr>
              <a:t>2</a:t>
            </a:r>
            <a:r>
              <a:rPr lang="zh-CN" altLang="en-US" sz="3600" dirty="0">
                <a:latin typeface="宋体" panose="02010600030101010101" pitchFamily="2" charset="-122"/>
                <a:ea typeface="宋体" panose="02010600030101010101" pitchFamily="2" charset="-122"/>
              </a:rPr>
              <a:t>种方法 </a:t>
            </a:r>
          </a:p>
          <a:p>
            <a:pPr lvl="1">
              <a:lnSpc>
                <a:spcPct val="120000"/>
              </a:lnSpc>
              <a:buFont typeface="Wingdings" panose="05000000000000000000" pitchFamily="2" charset="2"/>
              <a:buChar char="u"/>
            </a:pPr>
            <a:r>
              <a:rPr lang="zh-CN" altLang="en-US" sz="3600" dirty="0" smtClean="0">
                <a:latin typeface="宋体" panose="02010600030101010101" pitchFamily="2" charset="-122"/>
                <a:ea typeface="宋体" panose="02010600030101010101" pitchFamily="2" charset="-122"/>
              </a:rPr>
              <a:t>首先</a:t>
            </a:r>
            <a:r>
              <a:rPr lang="zh-CN" altLang="en-US" sz="3600" dirty="0">
                <a:latin typeface="宋体" panose="02010600030101010101" pitchFamily="2" charset="-122"/>
                <a:ea typeface="宋体" panose="02010600030101010101" pitchFamily="2" charset="-122"/>
              </a:rPr>
              <a:t>打开主文档，并显示</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邮件合并</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工具栏</a:t>
            </a:r>
            <a:r>
              <a:rPr lang="en-US"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通过</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工具</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信函与邮件</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显示邮件合并工具栏</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或</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视图</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工具栏</a:t>
            </a:r>
            <a:r>
              <a:rPr lang="en-US" altLang="zh-CN"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邮件合并</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菜单命令打开</a:t>
            </a:r>
            <a:r>
              <a:rPr lang="en-US"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；然后单击</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打开数据源</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按钮，在</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选取数据源</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对话框中打开</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数据源</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文档，接着在主文档中插入域</a:t>
            </a:r>
            <a:r>
              <a:rPr lang="en-US"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必须是数据源文档中的域</a:t>
            </a:r>
            <a:r>
              <a:rPr lang="en-US" altLang="zh-CN" sz="3600" dirty="0">
                <a:latin typeface="宋体" panose="02010600030101010101" pitchFamily="2" charset="-122"/>
                <a:ea typeface="宋体" panose="02010600030101010101" pitchFamily="2" charset="-122"/>
              </a:rPr>
              <a:t>) </a:t>
            </a:r>
            <a:r>
              <a:rPr lang="zh-CN" altLang="en-US" sz="3600" dirty="0" smtClean="0">
                <a:latin typeface="宋体" panose="02010600030101010101" pitchFamily="2" charset="-122"/>
                <a:ea typeface="宋体" panose="02010600030101010101" pitchFamily="2" charset="-122"/>
              </a:rPr>
              <a:t>；</a:t>
            </a:r>
            <a:endParaRPr lang="zh-CN" altLang="en-US" sz="3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28477494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xEl>
                                              <p:pRg st="1" end="1"/>
                                            </p:txEl>
                                          </p:spTgt>
                                        </p:tgtEl>
                                        <p:attrNameLst>
                                          <p:attrName>style.visibility</p:attrName>
                                        </p:attrNameLst>
                                      </p:cBhvr>
                                      <p:to>
                                        <p:strVal val="visible"/>
                                      </p:to>
                                    </p:set>
                                    <p:animEffect transition="in" filter="dissolve">
                                      <p:cBhvr>
                                        <p:cTn id="7" dur="500"/>
                                        <p:tgtEl>
                                          <p:spTgt spid="405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179512" y="2490322"/>
            <a:ext cx="8540750" cy="1333635"/>
          </a:xfrm>
          <a:noFill/>
        </p:spPr>
        <p:txBody>
          <a:bodyPr>
            <a:spAutoFit/>
          </a:bodyPr>
          <a:lstStyle/>
          <a:p>
            <a:pPr lvl="1">
              <a:lnSpc>
                <a:spcPct val="120000"/>
              </a:lnSpc>
              <a:buFont typeface="Wingdings" panose="05000000000000000000" pitchFamily="2" charset="2"/>
              <a:buChar char="u"/>
            </a:pPr>
            <a:r>
              <a:rPr lang="zh-CN" altLang="en-US" sz="3600" dirty="0" smtClean="0">
                <a:latin typeface="宋体" panose="02010600030101010101" pitchFamily="2" charset="-122"/>
                <a:ea typeface="宋体" panose="02010600030101010101" pitchFamily="2" charset="-122"/>
              </a:rPr>
              <a:t>最后</a:t>
            </a:r>
            <a:r>
              <a:rPr lang="zh-CN" altLang="en-US" sz="3600" dirty="0">
                <a:latin typeface="宋体" panose="02010600030101010101" pitchFamily="2" charset="-122"/>
                <a:ea typeface="宋体" panose="02010600030101010101" pitchFamily="2" charset="-122"/>
              </a:rPr>
              <a:t>单击</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合并到新文档</a:t>
            </a:r>
            <a:r>
              <a:rPr lang="zh-CN" altLang="en-US" sz="3600" b="1"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按钮完成邮件合并，形成合并文档。</a:t>
            </a:r>
          </a:p>
        </p:txBody>
      </p:sp>
      <p:sp>
        <p:nvSpPr>
          <p:cNvPr id="3" name="Rectangle 2"/>
          <p:cNvSpPr txBox="1">
            <a:spLocks noChangeArrowheads="1"/>
          </p:cNvSpPr>
          <p:nvPr/>
        </p:nvSpPr>
        <p:spPr>
          <a:xfrm>
            <a:off x="179512" y="980728"/>
            <a:ext cx="8540750" cy="1532727"/>
          </a:xfrm>
          <a:prstGeom prst="rect">
            <a:avLst/>
          </a:prstGeom>
          <a:noFill/>
        </p:spPr>
        <p:txBody>
          <a:bodyPr vert="horz" lIns="91440" tIns="45720" rIns="91440" bIns="45720" rtlCol="0">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auto">
              <a:lnSpc>
                <a:spcPct val="120000"/>
              </a:lnSpc>
              <a:spcAft>
                <a:spcPts val="0"/>
              </a:spcAft>
            </a:pPr>
            <a:r>
              <a:rPr lang="zh-CN" altLang="en-US" sz="3600" dirty="0" smtClean="0">
                <a:latin typeface="宋体" panose="02010600030101010101" pitchFamily="2" charset="-122"/>
                <a:ea typeface="宋体" panose="02010600030101010101" pitchFamily="2" charset="-122"/>
              </a:rPr>
              <a:t>邮件合并有</a:t>
            </a:r>
            <a:r>
              <a:rPr lang="en-US" altLang="zh-CN" sz="3600" b="1" dirty="0" smtClean="0">
                <a:latin typeface="宋体" panose="02010600030101010101" pitchFamily="2" charset="-122"/>
                <a:ea typeface="宋体" panose="02010600030101010101" pitchFamily="2" charset="-122"/>
              </a:rPr>
              <a:t>2</a:t>
            </a:r>
            <a:r>
              <a:rPr lang="zh-CN" altLang="en-US" sz="3600" dirty="0" smtClean="0">
                <a:latin typeface="宋体" panose="02010600030101010101" pitchFamily="2" charset="-122"/>
                <a:ea typeface="宋体" panose="02010600030101010101" pitchFamily="2" charset="-122"/>
              </a:rPr>
              <a:t>种方法： </a:t>
            </a:r>
          </a:p>
          <a:p>
            <a:pPr marL="301943" lvl="1" indent="0" fontAlgn="auto">
              <a:lnSpc>
                <a:spcPct val="120000"/>
              </a:lnSpc>
              <a:spcAft>
                <a:spcPts val="0"/>
              </a:spcAft>
              <a:buNone/>
            </a:pPr>
            <a:endParaRPr lang="zh-CN" altLang="en-US" sz="3600" dirty="0">
              <a:latin typeface="宋体" panose="02010600030101010101" pitchFamily="2" charset="-122"/>
              <a:ea typeface="宋体" panose="02010600030101010101" pitchFamily="2" charset="-122"/>
            </a:endParaRPr>
          </a:p>
        </p:txBody>
      </p:sp>
      <p:sp>
        <p:nvSpPr>
          <p:cNvPr id="2" name="TextBox 1"/>
          <p:cNvSpPr txBox="1"/>
          <p:nvPr/>
        </p:nvSpPr>
        <p:spPr>
          <a:xfrm>
            <a:off x="5652120" y="4941168"/>
            <a:ext cx="2664296" cy="1077218"/>
          </a:xfrm>
          <a:prstGeom prst="rect">
            <a:avLst/>
          </a:prstGeom>
          <a:noFill/>
        </p:spPr>
        <p:txBody>
          <a:bodyPr wrap="square" rtlCol="0">
            <a:spAutoFit/>
          </a:bodyPr>
          <a:lstStyle/>
          <a:p>
            <a:r>
              <a:rPr lang="zh-CN" altLang="en-US" dirty="0" smtClean="0"/>
              <a:t>案例：学生表彰大会通知单</a:t>
            </a:r>
            <a:endParaRPr lang="zh-CN" altLang="en-US" dirty="0"/>
          </a:p>
        </p:txBody>
      </p:sp>
    </p:spTree>
    <p:extLst>
      <p:ext uri="{BB962C8B-B14F-4D97-AF65-F5344CB8AC3E}">
        <p14:creationId xmlns:p14="http://schemas.microsoft.com/office/powerpoint/2010/main" val="428477494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dissolve">
                                      <p:cBhvr>
                                        <p:cTn id="7" dur="500"/>
                                        <p:tgtEl>
                                          <p:spTgt spid="405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323528" y="1844824"/>
            <a:ext cx="8396734" cy="4081117"/>
          </a:xfrm>
          <a:noFill/>
        </p:spPr>
        <p:txBody>
          <a:bodyPr wrap="square">
            <a:spAutoFit/>
          </a:bodyPr>
          <a:lstStyle/>
          <a:p>
            <a:pPr marL="301943" lvl="1" indent="0">
              <a:lnSpc>
                <a:spcPct val="120000"/>
              </a:lnSpc>
              <a:buNone/>
            </a:pPr>
            <a:r>
              <a:rPr lang="zh-CN" altLang="en-US" sz="3600" dirty="0" smtClean="0">
                <a:latin typeface="宋体" panose="02010600030101010101" pitchFamily="2" charset="-122"/>
                <a:ea typeface="宋体" panose="02010600030101010101" pitchFamily="2" charset="-122"/>
              </a:rPr>
              <a:t>  如果要做一个宣传栏，需要把获奖学生的照片从整个班的照片中挑出或者从全校学生照片中挑出来，保存在获得学生照片文件夹中，有什么方法。如果根据学生信息表快速挑出复制到文件夹中，怎么操作。</a:t>
            </a:r>
            <a:endParaRPr lang="zh-CN" altLang="en-US" sz="3600" dirty="0">
              <a:latin typeface="宋体" panose="02010600030101010101" pitchFamily="2" charset="-122"/>
              <a:ea typeface="宋体" panose="02010600030101010101" pitchFamily="2" charset="-122"/>
            </a:endParaRPr>
          </a:p>
        </p:txBody>
      </p:sp>
      <p:sp>
        <p:nvSpPr>
          <p:cNvPr id="3" name="Rectangle 2"/>
          <p:cNvSpPr txBox="1">
            <a:spLocks noChangeArrowheads="1"/>
          </p:cNvSpPr>
          <p:nvPr/>
        </p:nvSpPr>
        <p:spPr>
          <a:xfrm>
            <a:off x="178045" y="980727"/>
            <a:ext cx="8540750" cy="668837"/>
          </a:xfrm>
          <a:prstGeom prst="rect">
            <a:avLst/>
          </a:prstGeom>
          <a:noFill/>
        </p:spPr>
        <p:txBody>
          <a:bodyPr vert="horz" lIns="91440" tIns="45720" rIns="91440" bIns="45720" rtlCol="0">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fontAlgn="auto">
              <a:lnSpc>
                <a:spcPct val="120000"/>
              </a:lnSpc>
              <a:spcAft>
                <a:spcPts val="0"/>
              </a:spcAft>
              <a:buNone/>
            </a:pPr>
            <a:r>
              <a:rPr lang="zh-CN" altLang="en-US" sz="3600" dirty="0" smtClean="0">
                <a:latin typeface="宋体" panose="02010600030101010101" pitchFamily="2" charset="-122"/>
                <a:ea typeface="宋体" panose="02010600030101010101" pitchFamily="2" charset="-122"/>
              </a:rPr>
              <a:t>探究：</a:t>
            </a:r>
            <a:endParaRPr lang="zh-CN" altLang="en-US" sz="3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18477070"/>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dissolve">
                                      <p:cBhvr>
                                        <p:cTn id="7" dur="500"/>
                                        <p:tgtEl>
                                          <p:spTgt spid="405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Rot="1" noChangeArrowheads="1"/>
          </p:cNvSpPr>
          <p:nvPr/>
        </p:nvSpPr>
        <p:spPr bwMode="auto">
          <a:xfrm>
            <a:off x="474481" y="845224"/>
            <a:ext cx="467995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zh-CN" altLang="en-US" sz="3600" dirty="0">
                <a:solidFill>
                  <a:schemeClr val="tx1"/>
                </a:solidFill>
                <a:latin typeface="宋体" panose="02010600030101010101" pitchFamily="2" charset="-122"/>
                <a:ea typeface="宋体" panose="02010600030101010101" pitchFamily="2" charset="-122"/>
                <a:cs typeface="Times New Roman" pitchFamily="18" charset="0"/>
              </a:rPr>
              <a:t>使用样式有两个好处：</a:t>
            </a:r>
          </a:p>
        </p:txBody>
      </p:sp>
      <p:sp>
        <p:nvSpPr>
          <p:cNvPr id="395267" name="Rectangle 3"/>
          <p:cNvSpPr>
            <a:spLocks noGrp="1" noRot="1" noChangeArrowheads="1"/>
          </p:cNvSpPr>
          <p:nvPr>
            <p:ph type="body" idx="1"/>
          </p:nvPr>
        </p:nvSpPr>
        <p:spPr>
          <a:xfrm>
            <a:off x="468313" y="1628775"/>
            <a:ext cx="8229600" cy="3989388"/>
          </a:xfrm>
          <a:noFill/>
          <a:ln/>
        </p:spPr>
        <p:txBody>
          <a:bodyPr>
            <a:spAutoFit/>
          </a:bodyPr>
          <a:lstStyle/>
          <a:p>
            <a:pPr>
              <a:lnSpc>
                <a:spcPct val="130000"/>
              </a:lnSpc>
            </a:pPr>
            <a:r>
              <a:rPr lang="zh-CN" altLang="en-US" sz="3200" dirty="0"/>
              <a:t>可以轻松快捷地编排具有统一格式的段落，使文档格式严格保持一致。而且，样式便于修改，如果文档中多个段落使用了同一样式，只要修改样式，就可以修改文档中带有此样式的所有段落 </a:t>
            </a:r>
            <a:r>
              <a:rPr lang="zh-CN" altLang="en-US" sz="3200" dirty="0" smtClean="0"/>
              <a:t>。</a:t>
            </a:r>
            <a:endParaRPr lang="zh-CN" altLang="en-US" sz="3200" dirty="0"/>
          </a:p>
          <a:p>
            <a:pPr>
              <a:lnSpc>
                <a:spcPct val="130000"/>
              </a:lnSpc>
            </a:pPr>
            <a:r>
              <a:rPr lang="zh-CN" altLang="en-US" sz="3200" dirty="0"/>
              <a:t>样式有助于长文档构造大纲和</a:t>
            </a:r>
            <a:r>
              <a:rPr lang="zh-CN" altLang="en-US" sz="3200" dirty="0" smtClean="0"/>
              <a:t>创建目录。 </a:t>
            </a:r>
            <a:endParaRPr lang="zh-CN" altLang="en-US" sz="3200" dirty="0"/>
          </a:p>
        </p:txBody>
      </p:sp>
    </p:spTree>
    <p:extLst>
      <p:ext uri="{BB962C8B-B14F-4D97-AF65-F5344CB8AC3E}">
        <p14:creationId xmlns:p14="http://schemas.microsoft.com/office/powerpoint/2010/main" val="3323647552"/>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Effect transition="in" filter="dissolve">
                                      <p:cBhvr>
                                        <p:cTn id="7" dur="500"/>
                                        <p:tgtEl>
                                          <p:spTgt spid="395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5267">
                                            <p:txEl>
                                              <p:pRg st="1" end="1"/>
                                            </p:txEl>
                                          </p:spTgt>
                                        </p:tgtEl>
                                        <p:attrNameLst>
                                          <p:attrName>style.visibility</p:attrName>
                                        </p:attrNameLst>
                                      </p:cBhvr>
                                      <p:to>
                                        <p:strVal val="visible"/>
                                      </p:to>
                                    </p:set>
                                    <p:animEffect transition="in" filter="dissolve">
                                      <p:cBhvr>
                                        <p:cTn id="12" dur="500"/>
                                        <p:tgtEl>
                                          <p:spTgt spid="395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a:xfrm>
            <a:off x="269827" y="1016918"/>
            <a:ext cx="4949873" cy="647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algn="l"/>
            <a:r>
              <a:rPr lang="zh-CN" altLang="en-US" sz="4000" b="1" dirty="0" smtClean="0">
                <a:solidFill>
                  <a:schemeClr val="tx1"/>
                </a:solidFill>
                <a:latin typeface="宋体" panose="02010600030101010101" pitchFamily="2" charset="-122"/>
                <a:ea typeface="宋体" panose="02010600030101010101" pitchFamily="2" charset="-122"/>
              </a:rPr>
              <a:t>（</a:t>
            </a:r>
            <a:r>
              <a:rPr lang="en-US" altLang="zh-CN" sz="4000" b="1" dirty="0" smtClean="0">
                <a:solidFill>
                  <a:schemeClr val="tx1"/>
                </a:solidFill>
                <a:latin typeface="宋体" panose="02010600030101010101" pitchFamily="2" charset="-122"/>
                <a:ea typeface="宋体" panose="02010600030101010101" pitchFamily="2" charset="-122"/>
              </a:rPr>
              <a:t>1</a:t>
            </a:r>
            <a:r>
              <a:rPr lang="zh-CN" altLang="en-US" sz="4000" b="1" dirty="0" smtClean="0">
                <a:solidFill>
                  <a:schemeClr val="tx1"/>
                </a:solidFill>
                <a:latin typeface="宋体" panose="02010600030101010101" pitchFamily="2" charset="-122"/>
                <a:ea typeface="宋体" panose="02010600030101010101" pitchFamily="2" charset="-122"/>
              </a:rPr>
              <a:t>）使用</a:t>
            </a:r>
            <a:r>
              <a:rPr lang="zh-CN" altLang="en-US" sz="4000" b="1" dirty="0">
                <a:solidFill>
                  <a:schemeClr val="tx1"/>
                </a:solidFill>
                <a:latin typeface="宋体" panose="02010600030101010101" pitchFamily="2" charset="-122"/>
                <a:ea typeface="宋体" panose="02010600030101010101" pitchFamily="2" charset="-122"/>
              </a:rPr>
              <a:t>已有样式</a:t>
            </a:r>
          </a:p>
        </p:txBody>
      </p:sp>
      <p:sp>
        <p:nvSpPr>
          <p:cNvPr id="396291" name="Rectangle 3"/>
          <p:cNvSpPr>
            <a:spLocks noRot="1" noChangeArrowheads="1"/>
          </p:cNvSpPr>
          <p:nvPr/>
        </p:nvSpPr>
        <p:spPr bwMode="auto">
          <a:xfrm>
            <a:off x="539750" y="2057023"/>
            <a:ext cx="46799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5000"/>
            </a:pPr>
            <a:r>
              <a:rPr lang="zh-CN" altLang="en-US" sz="3600" dirty="0" smtClean="0">
                <a:latin typeface="宋体" panose="02010600030101010101" pitchFamily="2" charset="-122"/>
                <a:ea typeface="宋体" panose="02010600030101010101" pitchFamily="2" charset="-122"/>
                <a:cs typeface="Times New Roman" pitchFamily="18" charset="0"/>
              </a:rPr>
              <a:t>方法</a:t>
            </a:r>
            <a:r>
              <a:rPr lang="en-US" altLang="zh-CN" sz="3600" dirty="0" smtClean="0">
                <a:latin typeface="宋体" panose="02010600030101010101" pitchFamily="2" charset="-122"/>
                <a:ea typeface="宋体" panose="02010600030101010101" pitchFamily="2" charset="-122"/>
                <a:cs typeface="Times New Roman" pitchFamily="18" charset="0"/>
              </a:rPr>
              <a:t>1</a:t>
            </a:r>
            <a:r>
              <a:rPr lang="zh-CN" altLang="en-US" sz="3600" dirty="0">
                <a:latin typeface="宋体" panose="02010600030101010101" pitchFamily="2" charset="-122"/>
                <a:ea typeface="宋体" panose="02010600030101010101" pitchFamily="2" charset="-122"/>
                <a:cs typeface="Times New Roman" pitchFamily="18" charset="0"/>
              </a:rPr>
              <a:t>：单击“开始”选项卡，在“样式”选项组中的单击“样式”启动器按钮；最后，从打开的</a:t>
            </a:r>
            <a:r>
              <a:rPr lang="zh-CN" altLang="en-US" sz="3600" dirty="0" smtClean="0">
                <a:latin typeface="宋体" panose="02010600030101010101" pitchFamily="2" charset="-122"/>
                <a:ea typeface="宋体" panose="02010600030101010101" pitchFamily="2" charset="-122"/>
                <a:cs typeface="Times New Roman" pitchFamily="18" charset="0"/>
              </a:rPr>
              <a:t>“样式”窗</a:t>
            </a:r>
            <a:r>
              <a:rPr lang="zh-CN" altLang="en-US" sz="3600" dirty="0">
                <a:latin typeface="宋体" panose="02010600030101010101" pitchFamily="2" charset="-122"/>
                <a:ea typeface="宋体" panose="02010600030101010101" pitchFamily="2" charset="-122"/>
                <a:cs typeface="Times New Roman" pitchFamily="18" charset="0"/>
              </a:rPr>
              <a:t>格中选择需要的样式即可</a:t>
            </a:r>
            <a:r>
              <a:rPr lang="zh-CN" altLang="en-US" sz="3600" dirty="0" smtClean="0">
                <a:latin typeface="宋体" panose="02010600030101010101" pitchFamily="2" charset="-122"/>
                <a:ea typeface="宋体" panose="02010600030101010101" pitchFamily="2" charset="-122"/>
                <a:cs typeface="Times New Roman" pitchFamily="18" charset="0"/>
              </a:rPr>
              <a:t>。</a:t>
            </a:r>
            <a:endParaRPr lang="zh-CN" altLang="en-US" sz="3600" dirty="0">
              <a:latin typeface="宋体" panose="02010600030101010101" pitchFamily="2" charset="-122"/>
              <a:ea typeface="宋体" panose="02010600030101010101" pitchFamily="2" charset="-122"/>
              <a:cs typeface="Times New Roman"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265" t="16796" r="3100" b="24270"/>
          <a:stretch/>
        </p:blipFill>
        <p:spPr bwMode="auto">
          <a:xfrm>
            <a:off x="5508104" y="1340768"/>
            <a:ext cx="2799222" cy="470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691619"/>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6291"/>
                                        </p:tgtEl>
                                        <p:attrNameLst>
                                          <p:attrName>style.visibility</p:attrName>
                                        </p:attrNameLst>
                                      </p:cBhvr>
                                      <p:to>
                                        <p:strVal val="visible"/>
                                      </p:to>
                                    </p:set>
                                    <p:animEffect transition="in" filter="fade">
                                      <p:cBhvr>
                                        <p:cTn id="7" dur="500"/>
                                        <p:tgtEl>
                                          <p:spTgt spid="396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a:xfrm>
            <a:off x="558231" y="837240"/>
            <a:ext cx="4302125" cy="647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algn="l"/>
            <a:r>
              <a:rPr lang="zh-CN" altLang="en-US" sz="4000" b="1" dirty="0" smtClean="0">
                <a:solidFill>
                  <a:schemeClr val="tx1"/>
                </a:solidFill>
                <a:latin typeface="宋体" panose="02010600030101010101" pitchFamily="2" charset="-122"/>
                <a:ea typeface="宋体" panose="02010600030101010101" pitchFamily="2" charset="-122"/>
              </a:rPr>
              <a:t>修改样式</a:t>
            </a:r>
            <a:endParaRPr lang="zh-CN" altLang="en-US" sz="4000" b="1" dirty="0">
              <a:solidFill>
                <a:schemeClr val="tx1"/>
              </a:solidFill>
              <a:latin typeface="宋体" panose="02010600030101010101" pitchFamily="2" charset="-122"/>
              <a:ea typeface="宋体" panose="02010600030101010101" pitchFamily="2" charset="-122"/>
            </a:endParaRPr>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193" t="45630" r="3776" b="38091"/>
          <a:stretch/>
        </p:blipFill>
        <p:spPr bwMode="auto">
          <a:xfrm>
            <a:off x="4211960" y="2607911"/>
            <a:ext cx="4465674" cy="272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98602" y="2023136"/>
            <a:ext cx="3068469" cy="584775"/>
          </a:xfrm>
          <a:prstGeom prst="rect">
            <a:avLst/>
          </a:prstGeom>
        </p:spPr>
        <p:txBody>
          <a:bodyPr wrap="none">
            <a:spAutoFit/>
          </a:bodyPr>
          <a:lstStyle/>
          <a:p>
            <a:r>
              <a:rPr lang="zh-CN" altLang="en-US" b="1" dirty="0">
                <a:solidFill>
                  <a:schemeClr val="tx1"/>
                </a:solidFill>
                <a:latin typeface="华文新魏" pitchFamily="2" charset="-122"/>
              </a:rPr>
              <a:t>修改和删除样式</a:t>
            </a:r>
            <a:endParaRPr lang="zh-CN" altLang="en-US" dirty="0"/>
          </a:p>
        </p:txBody>
      </p:sp>
      <p:cxnSp>
        <p:nvCxnSpPr>
          <p:cNvPr id="4" name="直接箭头连接符 3"/>
          <p:cNvCxnSpPr/>
          <p:nvPr/>
        </p:nvCxnSpPr>
        <p:spPr>
          <a:xfrm>
            <a:off x="2987824" y="2607911"/>
            <a:ext cx="2520280" cy="893097"/>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232630"/>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fade">
                                      <p:cBhvr>
                                        <p:cTn id="11" dur="500"/>
                                        <p:tgtEl>
                                          <p:spTgt spid="143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Rot="1" noChangeArrowheads="1"/>
          </p:cNvSpPr>
          <p:nvPr>
            <p:ph type="body" idx="1"/>
          </p:nvPr>
        </p:nvSpPr>
        <p:spPr>
          <a:xfrm>
            <a:off x="539552" y="2204864"/>
            <a:ext cx="4248150" cy="2150782"/>
          </a:xfrm>
          <a:noFill/>
          <a:ln/>
        </p:spPr>
        <p:txBody>
          <a:bodyPr>
            <a:spAutoFit/>
          </a:bodyPr>
          <a:lstStyle/>
          <a:p>
            <a:pPr marL="0" indent="0">
              <a:lnSpc>
                <a:spcPct val="130000"/>
              </a:lnSpc>
              <a:buNone/>
            </a:pPr>
            <a:r>
              <a:rPr lang="zh-CN" altLang="en-US" sz="3600" dirty="0" smtClean="0">
                <a:solidFill>
                  <a:schemeClr val="tx1"/>
                </a:solidFill>
                <a:latin typeface="宋体" panose="02010600030101010101" pitchFamily="2" charset="-122"/>
                <a:ea typeface="宋体" panose="02010600030101010101" pitchFamily="2" charset="-122"/>
              </a:rPr>
              <a:t>方法</a:t>
            </a:r>
            <a:r>
              <a:rPr lang="en-US" altLang="zh-CN" sz="3600" dirty="0" smtClean="0">
                <a:solidFill>
                  <a:schemeClr val="tx1"/>
                </a:solidFill>
                <a:latin typeface="宋体" panose="02010600030101010101" pitchFamily="2" charset="-122"/>
                <a:ea typeface="宋体" panose="02010600030101010101" pitchFamily="2" charset="-122"/>
              </a:rPr>
              <a:t>2</a:t>
            </a:r>
            <a:r>
              <a:rPr lang="zh-CN" altLang="en-US" sz="3600" dirty="0" smtClean="0">
                <a:solidFill>
                  <a:schemeClr val="tx1"/>
                </a:solidFill>
                <a:latin typeface="宋体" panose="02010600030101010101" pitchFamily="2" charset="-122"/>
                <a:ea typeface="宋体" panose="02010600030101010101" pitchFamily="2" charset="-122"/>
              </a:rPr>
              <a:t>：在</a:t>
            </a:r>
            <a:r>
              <a:rPr lang="zh-CN" altLang="en-US" sz="3600" dirty="0">
                <a:solidFill>
                  <a:schemeClr val="tx1"/>
                </a:solidFill>
                <a:latin typeface="宋体" panose="02010600030101010101" pitchFamily="2" charset="-122"/>
                <a:ea typeface="宋体" panose="02010600030101010101" pitchFamily="2" charset="-122"/>
              </a:rPr>
              <a:t>“样式”组“快速样式库”中进行选择。</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66" t="21576" r="3877" b="44832"/>
          <a:stretch/>
        </p:blipFill>
        <p:spPr bwMode="auto">
          <a:xfrm>
            <a:off x="4657938" y="1916832"/>
            <a:ext cx="3821656" cy="326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189011"/>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a:xfrm>
            <a:off x="558231" y="837240"/>
            <a:ext cx="4302125" cy="647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algn="l"/>
            <a:r>
              <a:rPr lang="zh-CN" altLang="en-US" sz="4000" b="1" dirty="0" smtClean="0">
                <a:solidFill>
                  <a:schemeClr val="tx1"/>
                </a:solidFill>
                <a:latin typeface="宋体" panose="02010600030101010101" pitchFamily="2" charset="-122"/>
                <a:ea typeface="宋体" panose="02010600030101010101" pitchFamily="2" charset="-122"/>
              </a:rPr>
              <a:t>（</a:t>
            </a:r>
            <a:r>
              <a:rPr lang="en-US" altLang="zh-CN" sz="4000" b="1" dirty="0" smtClean="0">
                <a:solidFill>
                  <a:schemeClr val="tx1"/>
                </a:solidFill>
                <a:latin typeface="宋体" panose="02010600030101010101" pitchFamily="2" charset="-122"/>
                <a:ea typeface="宋体" panose="02010600030101010101" pitchFamily="2" charset="-122"/>
              </a:rPr>
              <a:t>2</a:t>
            </a:r>
            <a:r>
              <a:rPr lang="zh-CN" altLang="en-US" sz="4000" b="1" dirty="0" smtClean="0">
                <a:solidFill>
                  <a:schemeClr val="tx1"/>
                </a:solidFill>
                <a:latin typeface="宋体" panose="02010600030101010101" pitchFamily="2" charset="-122"/>
                <a:ea typeface="宋体" panose="02010600030101010101" pitchFamily="2" charset="-122"/>
              </a:rPr>
              <a:t>）新建样式</a:t>
            </a:r>
            <a:endParaRPr lang="zh-CN" altLang="en-US" sz="4000" b="1" dirty="0">
              <a:solidFill>
                <a:schemeClr val="tx1"/>
              </a:solidFill>
              <a:latin typeface="宋体" panose="02010600030101010101" pitchFamily="2" charset="-122"/>
              <a:ea typeface="宋体" panose="02010600030101010101" pitchFamily="2" charset="-122"/>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264" t="65116" r="3876" b="20155"/>
          <a:stretch/>
        </p:blipFill>
        <p:spPr bwMode="auto">
          <a:xfrm>
            <a:off x="5349718" y="2492896"/>
            <a:ext cx="3794282" cy="24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67544" y="1907897"/>
            <a:ext cx="4572000" cy="1920526"/>
          </a:xfrm>
          <a:prstGeom prst="rect">
            <a:avLst/>
          </a:prstGeom>
        </p:spPr>
        <p:txBody>
          <a:bodyPr>
            <a:spAutoFit/>
          </a:bodyPr>
          <a:lstStyle/>
          <a:p>
            <a:pPr>
              <a:lnSpc>
                <a:spcPct val="110000"/>
              </a:lnSpc>
            </a:pPr>
            <a:r>
              <a:rPr lang="zh-CN" altLang="en-US" sz="3600" dirty="0" smtClean="0">
                <a:latin typeface="宋体" panose="02010600030101010101" pitchFamily="2" charset="-122"/>
                <a:ea typeface="宋体" panose="02010600030101010101" pitchFamily="2" charset="-122"/>
                <a:cs typeface="Times New Roman" pitchFamily="18" charset="0"/>
              </a:rPr>
              <a:t>   当</a:t>
            </a:r>
            <a:r>
              <a:rPr lang="en-US" altLang="zh-CN" sz="3600" dirty="0">
                <a:latin typeface="宋体" panose="02010600030101010101" pitchFamily="2" charset="-122"/>
                <a:ea typeface="宋体" panose="02010600030101010101" pitchFamily="2" charset="-122"/>
                <a:cs typeface="Times New Roman" pitchFamily="18" charset="0"/>
              </a:rPr>
              <a:t>Word</a:t>
            </a:r>
            <a:r>
              <a:rPr lang="zh-CN" altLang="en-US" sz="3600" dirty="0">
                <a:latin typeface="宋体" panose="02010600030101010101" pitchFamily="2" charset="-122"/>
                <a:ea typeface="宋体" panose="02010600030101010101" pitchFamily="2" charset="-122"/>
                <a:cs typeface="Times New Roman" pitchFamily="18" charset="0"/>
              </a:rPr>
              <a:t>提供的样式不能满足用户需要时，可以自己创建新样式</a:t>
            </a:r>
            <a:r>
              <a:rPr lang="zh-CN" altLang="en-US" sz="3600" dirty="0" smtClean="0">
                <a:latin typeface="宋体" panose="02010600030101010101" pitchFamily="2" charset="-122"/>
                <a:ea typeface="宋体" panose="02010600030101010101" pitchFamily="2" charset="-122"/>
                <a:cs typeface="Times New Roman" pitchFamily="18" charset="0"/>
              </a:rPr>
              <a:t>。</a:t>
            </a:r>
            <a:endParaRPr lang="zh-CN" altLang="en-US" sz="3600" dirty="0">
              <a:latin typeface="宋体" panose="02010600030101010101" pitchFamily="2" charset="-122"/>
              <a:ea typeface="宋体" panose="02010600030101010101" pitchFamily="2" charset="-122"/>
              <a:cs typeface="Times New Roman" pitchFamily="18" charset="0"/>
            </a:endParaRPr>
          </a:p>
        </p:txBody>
      </p:sp>
    </p:spTree>
    <p:extLst>
      <p:ext uri="{BB962C8B-B14F-4D97-AF65-F5344CB8AC3E}">
        <p14:creationId xmlns:p14="http://schemas.microsoft.com/office/powerpoint/2010/main" val="2061797961"/>
      </p:ext>
    </p:extLst>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5742979"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2</a:t>
            </a:r>
            <a:r>
              <a:rPr lang="zh-CN" altLang="en-US" sz="4000" b="1" dirty="0">
                <a:solidFill>
                  <a:schemeClr val="tx1"/>
                </a:solidFill>
                <a:latin typeface="宋体" panose="02010600030101010101" pitchFamily="2" charset="-122"/>
                <a:ea typeface="宋体" panose="02010600030101010101" pitchFamily="2" charset="-122"/>
              </a:rPr>
              <a:t>．使用模板制作文档 </a:t>
            </a:r>
          </a:p>
        </p:txBody>
      </p:sp>
      <p:sp>
        <p:nvSpPr>
          <p:cNvPr id="399363" name="Rectangle 3"/>
          <p:cNvSpPr>
            <a:spLocks noRot="1" noChangeArrowheads="1"/>
          </p:cNvSpPr>
          <p:nvPr/>
        </p:nvSpPr>
        <p:spPr bwMode="auto">
          <a:xfrm>
            <a:off x="574609" y="2060848"/>
            <a:ext cx="745377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0000"/>
              </a:lnSpc>
            </a:pPr>
            <a:r>
              <a:rPr lang="en-US" altLang="zh-CN" sz="3200" dirty="0">
                <a:latin typeface="宋体" panose="02010600030101010101" pitchFamily="2" charset="-122"/>
                <a:ea typeface="宋体" panose="02010600030101010101" pitchFamily="2" charset="-122"/>
                <a:cs typeface="Times New Roman" pitchFamily="18" charset="0"/>
              </a:rPr>
              <a:t>   </a:t>
            </a:r>
            <a:r>
              <a:rPr lang="en-US" altLang="zh-CN" sz="3200" dirty="0" smtClean="0">
                <a:latin typeface="宋体" panose="02010600030101010101" pitchFamily="2" charset="-122"/>
                <a:ea typeface="宋体" panose="02010600030101010101" pitchFamily="2" charset="-122"/>
                <a:cs typeface="Times New Roman" pitchFamily="18" charset="0"/>
              </a:rPr>
              <a:t> </a:t>
            </a:r>
            <a:r>
              <a:rPr lang="zh-CN" altLang="en-US" dirty="0" smtClean="0">
                <a:latin typeface="宋体" panose="02010600030101010101" pitchFamily="2" charset="-122"/>
                <a:ea typeface="宋体" panose="02010600030101010101" pitchFamily="2" charset="-122"/>
                <a:cs typeface="Times New Roman" pitchFamily="18" charset="0"/>
              </a:rPr>
              <a:t>样式包括了字体、字号、字色的设置，同学们想一想，一篇文章还需设置哪些格式呢？</a:t>
            </a:r>
            <a:endParaRPr lang="zh-CN" altLang="en-US" sz="3200" dirty="0">
              <a:latin typeface="宋体" panose="02010600030101010101" pitchFamily="2" charset="-122"/>
              <a:ea typeface="宋体" panose="02010600030101010101" pitchFamily="2" charset="-122"/>
              <a:cs typeface="Times New Roman" pitchFamily="18" charset="0"/>
            </a:endParaRPr>
          </a:p>
        </p:txBody>
      </p:sp>
      <p:sp>
        <p:nvSpPr>
          <p:cNvPr id="5" name="Rectangle 3"/>
          <p:cNvSpPr>
            <a:spLocks noRot="1" noChangeArrowheads="1"/>
          </p:cNvSpPr>
          <p:nvPr/>
        </p:nvSpPr>
        <p:spPr bwMode="auto">
          <a:xfrm>
            <a:off x="693281" y="3804292"/>
            <a:ext cx="7453775"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0000"/>
              </a:lnSpc>
            </a:pPr>
            <a:r>
              <a:rPr lang="en-US" altLang="zh-CN" sz="3200" dirty="0">
                <a:latin typeface="宋体" panose="02010600030101010101" pitchFamily="2" charset="-122"/>
                <a:ea typeface="宋体" panose="02010600030101010101" pitchFamily="2" charset="-122"/>
                <a:cs typeface="Times New Roman" pitchFamily="18" charset="0"/>
              </a:rPr>
              <a:t>   </a:t>
            </a:r>
            <a:r>
              <a:rPr lang="en-US" altLang="zh-CN" sz="3200" dirty="0" smtClean="0">
                <a:latin typeface="宋体" panose="02010600030101010101" pitchFamily="2" charset="-122"/>
                <a:ea typeface="宋体" panose="02010600030101010101" pitchFamily="2" charset="-122"/>
                <a:cs typeface="Times New Roman" pitchFamily="18" charset="0"/>
              </a:rPr>
              <a:t> </a:t>
            </a:r>
            <a:r>
              <a:rPr lang="zh-CN" altLang="en-US" dirty="0" smtClean="0">
                <a:latin typeface="宋体" panose="02010600030101010101" pitchFamily="2" charset="-122"/>
                <a:ea typeface="宋体" panose="02010600030101010101" pitchFamily="2" charset="-122"/>
                <a:cs typeface="Times New Roman" pitchFamily="18" charset="0"/>
              </a:rPr>
              <a:t>如果需要页眉、页脚等设置的时候，样式就不能满足。将如何将重复的设置保存下来使用呢？</a:t>
            </a:r>
            <a:endParaRPr lang="zh-CN" altLang="en-US" sz="3200" dirty="0">
              <a:latin typeface="宋体" panose="02010600030101010101" pitchFamily="2" charset="-122"/>
              <a:ea typeface="宋体" panose="02010600030101010101" pitchFamily="2" charset="-122"/>
              <a:cs typeface="Times New Roman" pitchFamily="18" charset="0"/>
            </a:endParaRPr>
          </a:p>
        </p:txBody>
      </p:sp>
    </p:spTree>
    <p:extLst>
      <p:ext uri="{BB962C8B-B14F-4D97-AF65-F5344CB8AC3E}">
        <p14:creationId xmlns:p14="http://schemas.microsoft.com/office/powerpoint/2010/main" val="585052413"/>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3"/>
                                        </p:tgtEl>
                                        <p:attrNameLst>
                                          <p:attrName>style.visibility</p:attrName>
                                        </p:attrNameLst>
                                      </p:cBhvr>
                                      <p:to>
                                        <p:strVal val="visible"/>
                                      </p:to>
                                    </p:set>
                                    <p:animEffect transition="in" filter="fade">
                                      <p:cBhvr>
                                        <p:cTn id="7" dur="500"/>
                                        <p:tgtEl>
                                          <p:spTgt spid="399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62"/>
                                        </p:tgtEl>
                                        <p:attrNameLst>
                                          <p:attrName>style.visibility</p:attrName>
                                        </p:attrNameLst>
                                      </p:cBhvr>
                                      <p:to>
                                        <p:strVal val="visible"/>
                                      </p:to>
                                    </p:set>
                                    <p:animEffect transition="in" filter="fade">
                                      <p:cBhvr>
                                        <p:cTn id="1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P spid="39936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539552" y="764704"/>
            <a:ext cx="5742979" cy="12280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r>
              <a:rPr lang="en-US" altLang="zh-CN" sz="4000" b="1" dirty="0">
                <a:solidFill>
                  <a:schemeClr val="tx1"/>
                </a:solidFill>
                <a:latin typeface="宋体" panose="02010600030101010101" pitchFamily="2" charset="-122"/>
                <a:ea typeface="宋体" panose="02010600030101010101" pitchFamily="2" charset="-122"/>
              </a:rPr>
              <a:t>2</a:t>
            </a:r>
            <a:r>
              <a:rPr lang="zh-CN" altLang="en-US" sz="4000" b="1" dirty="0">
                <a:solidFill>
                  <a:schemeClr val="tx1"/>
                </a:solidFill>
                <a:latin typeface="宋体" panose="02010600030101010101" pitchFamily="2" charset="-122"/>
                <a:ea typeface="宋体" panose="02010600030101010101" pitchFamily="2" charset="-122"/>
              </a:rPr>
              <a:t>．使用模板制作文档 </a:t>
            </a:r>
          </a:p>
        </p:txBody>
      </p:sp>
      <p:sp>
        <p:nvSpPr>
          <p:cNvPr id="2" name="矩形 1"/>
          <p:cNvSpPr/>
          <p:nvPr/>
        </p:nvSpPr>
        <p:spPr>
          <a:xfrm>
            <a:off x="467544" y="1813173"/>
            <a:ext cx="6552728" cy="584775"/>
          </a:xfrm>
          <a:prstGeom prst="rect">
            <a:avLst/>
          </a:prstGeom>
        </p:spPr>
        <p:txBody>
          <a:bodyPr wrap="square">
            <a:spAutoFit/>
          </a:bodyPr>
          <a:lstStyle/>
          <a:p>
            <a:r>
              <a:rPr lang="en-US" altLang="zh-CN" dirty="0" smtClean="0"/>
              <a:t>(1)</a:t>
            </a:r>
            <a:r>
              <a:rPr lang="zh-CN" altLang="en-US" dirty="0"/>
              <a:t>使用已有模板创建文档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60" y="2708920"/>
            <a:ext cx="56673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280125"/>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fade">
                                      <p:cBhvr>
                                        <p:cTn id="7" dur="500"/>
                                        <p:tgtEl>
                                          <p:spTgt spid="3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7730</TotalTime>
  <Words>869</Words>
  <Application>Microsoft Office PowerPoint</Application>
  <PresentationFormat>全屏显示(4:3)</PresentationFormat>
  <Paragraphs>62</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波形</vt:lpstr>
      <vt:lpstr>PowerPoint 演示文稿</vt:lpstr>
      <vt:lpstr>PowerPoint 演示文稿</vt:lpstr>
      <vt:lpstr>PowerPoint 演示文稿</vt:lpstr>
      <vt:lpstr>（1）使用已有样式</vt:lpstr>
      <vt:lpstr>修改样式</vt:lpstr>
      <vt:lpstr>PowerPoint 演示文稿</vt:lpstr>
      <vt:lpstr>（2）新建样式</vt:lpstr>
      <vt:lpstr>2．使用模板制作文档 </vt:lpstr>
      <vt:lpstr>2．使用模板制作文档 </vt:lpstr>
      <vt:lpstr>2．使用模板制作文档 </vt:lpstr>
      <vt:lpstr>2．使用模板制作文档 </vt:lpstr>
      <vt:lpstr>3．使用导航窗格浏览长文档 </vt:lpstr>
      <vt:lpstr>3．使用导航窗格浏览长文档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lab4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lab4user</dc:creator>
  <cp:lastModifiedBy>Sky123.Org</cp:lastModifiedBy>
  <cp:revision>504</cp:revision>
  <dcterms:created xsi:type="dcterms:W3CDTF">2013-05-16T02:58:41Z</dcterms:created>
  <dcterms:modified xsi:type="dcterms:W3CDTF">2015-10-19T07:01:23Z</dcterms:modified>
</cp:coreProperties>
</file>